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7"/>
  </p:notesMasterIdLst>
  <p:sldIdLst>
    <p:sldId id="271" r:id="rId5"/>
    <p:sldId id="274" r:id="rId6"/>
  </p:sldIdLst>
  <p:sldSz cx="7772400" cy="10058400"/>
  <p:notesSz cx="6858000" cy="9144000"/>
  <p:custDataLst>
    <p:tags r:id="rId8"/>
  </p:custDataLst>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pos="288">
          <p15:clr>
            <a:srgbClr val="A4A3A4"/>
          </p15:clr>
        </p15:guide>
        <p15:guide id="2" orient="horz" pos="528">
          <p15:clr>
            <a:srgbClr val="A4A3A4"/>
          </p15:clr>
        </p15:guide>
        <p15:guide id="3" pos="4608">
          <p15:clr>
            <a:srgbClr val="A4A3A4"/>
          </p15:clr>
        </p15:guide>
        <p15:guide id="4" pos="624">
          <p15:clr>
            <a:srgbClr val="A4A3A4"/>
          </p15:clr>
        </p15:guide>
        <p15:guide id="5" pos="4272">
          <p15:clr>
            <a:srgbClr val="A4A3A4"/>
          </p15:clr>
        </p15:guide>
        <p15:guide id="6" pos="792">
          <p15:clr>
            <a:srgbClr val="A4A3A4"/>
          </p15:clr>
        </p15:guide>
        <p15:guide id="7" pos="1128">
          <p15:clr>
            <a:srgbClr val="A4A3A4"/>
          </p15:clr>
        </p15:guide>
        <p15:guide id="8" pos="4128">
          <p15:clr>
            <a:srgbClr val="A4A3A4"/>
          </p15:clr>
        </p15:guide>
        <p15:guide id="9" pos="3768">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D677383-7595-1652-E6EB-AAA4ACD8D4B2}" name="Jo Mynhardt" initials="JM" userId="Jo Mynhardt" providerId="None"/>
  <p188:author id="{A10F2186-F6BE-179B-3E1E-8CDABFC7A6AD}" name="Brett Schindler" initials="BS" userId="S::brett.schindler@merkle.com::f035a0f5-57ce-4ad3-8cdb-bf4682a0cca4" providerId="AD"/>
  <p188:author id="{D0D9CC8C-6FF4-57F8-1148-51BA1037213B}" name="Lovin, Melissa" initials="LM" userId="S::melissa.lovin@metlife.com::b386df19-bfd6-4e62-91f6-8b365b78a94d" providerId="AD"/>
  <p188:author id="{A7EF16DA-FC08-DC0A-3D48-3F84FF124B0C}" name="Lauren McClusick" initials="LM" userId="S::lmcclusick@merkleinc.com::f6c313a3-8cd0-4f95-9d41-3f4bfc041312" providerId="AD"/>
  <p188:author id="{F18EC8DA-72F4-7224-7CDC-EDFD2272572F}" name="Babula, Melissa" initials="BM" userId="S::melissa.babula@metlife.com::64e604bb-df8c-46b7-9d35-686fa08f5181" providerId="AD"/>
  <p188:author id="{6AA9A3E3-047F-1EF9-89A1-DDF202A2B21D}" name="Stephanie O'Brien" initials="SO" userId="S::stephanie.obrien@merkle.com::ad7a391b-d1c7-4366-83f7-02b366d027a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Lynn Butler Bradford" initials="" lastIdx="39" clrIdx="0"/>
  <p:cmAuthor id="1" name="Melva Claiborne" initials="" lastIdx="2" clrIdx="1"/>
  <p:cmAuthor id="2" name="Jeannette Bordeau" initials="" lastIdx="12" clrIdx="2"/>
  <p:cmAuthor id="3" name="Vicki White" initials="" lastIdx="2" clrIdx="3"/>
  <p:cmAuthor id="4" name="Maier, Stephen" initials="" lastIdx="1" clrIdx="4"/>
  <p:cmAuthor id="5" name="Kientzler, Tom" initials="" lastIdx="2" clrIdx="5"/>
  <p:cmAuthor id="6" name="Rebane, Kai" initials="" lastIdx="6"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008C"/>
    <a:srgbClr val="0290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74" autoAdjust="0"/>
    <p:restoredTop sz="96052" autoAdjust="0"/>
  </p:normalViewPr>
  <p:slideViewPr>
    <p:cSldViewPr snapToGrid="0">
      <p:cViewPr>
        <p:scale>
          <a:sx n="89" d="100"/>
          <a:sy n="89" d="100"/>
        </p:scale>
        <p:origin x="44" y="-2716"/>
      </p:cViewPr>
      <p:guideLst>
        <p:guide pos="288"/>
        <p:guide orient="horz" pos="528"/>
        <p:guide pos="4608"/>
        <p:guide pos="624"/>
        <p:guide pos="4272"/>
        <p:guide pos="792"/>
        <p:guide pos="1128"/>
        <p:guide pos="4128"/>
        <p:guide pos="37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8400D15-727E-BEA9-4B5F-0A7E27D3093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a:extLst>
              <a:ext uri="{FF2B5EF4-FFF2-40B4-BE49-F238E27FC236}">
                <a16:creationId xmlns:a16="http://schemas.microsoft.com/office/drawing/2014/main" id="{1FC57BBC-8298-7EC9-9981-7CB6EC1284D5}"/>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D8176BE0-321D-F042-9FB0-813744E420E7}" type="datetimeFigureOut">
              <a:rPr lang="en-US"/>
              <a:pPr>
                <a:defRPr/>
              </a:pPr>
              <a:t>10/12/2023</a:t>
            </a:fld>
            <a:endParaRPr lang="en-US" dirty="0"/>
          </a:p>
        </p:txBody>
      </p:sp>
      <p:sp>
        <p:nvSpPr>
          <p:cNvPr id="4" name="Slide Image Placeholder 3">
            <a:extLst>
              <a:ext uri="{FF2B5EF4-FFF2-40B4-BE49-F238E27FC236}">
                <a16:creationId xmlns:a16="http://schemas.microsoft.com/office/drawing/2014/main" id="{F04387EE-3B48-3CE7-A0B2-B00F439C0A17}"/>
              </a:ext>
            </a:extLst>
          </p:cNvPr>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537AE03A-159C-2543-609D-92F5C44AFD21}"/>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A8BEC10-E534-65E4-A8E4-F5F8FC1A2E44}"/>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7" name="Slide Number Placeholder 6">
            <a:extLst>
              <a:ext uri="{FF2B5EF4-FFF2-40B4-BE49-F238E27FC236}">
                <a16:creationId xmlns:a16="http://schemas.microsoft.com/office/drawing/2014/main" id="{07C2522C-1BC9-5E1B-4EB1-9332A461B273}"/>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C4F5EB78-9D73-AE46-A4D1-5A9CACE56C28}"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4F5EB78-9D73-AE46-A4D1-5A9CACE56C28}" type="slidenum">
              <a:rPr lang="en-US" smtClean="0"/>
              <a:pPr>
                <a:defRPr/>
              </a:pPr>
              <a:t>1</a:t>
            </a:fld>
            <a:endParaRPr lang="en-US" dirty="0"/>
          </a:p>
        </p:txBody>
      </p:sp>
    </p:spTree>
    <p:extLst>
      <p:ext uri="{BB962C8B-B14F-4D97-AF65-F5344CB8AC3E}">
        <p14:creationId xmlns:p14="http://schemas.microsoft.com/office/powerpoint/2010/main" val="1656887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oduct Overview Slipsheet pg 1">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0188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oduct Overview Slipsheet pg 3">
    <p:spTree>
      <p:nvGrpSpPr>
        <p:cNvPr id="1" name=""/>
        <p:cNvGrpSpPr/>
        <p:nvPr/>
      </p:nvGrpSpPr>
      <p:grpSpPr>
        <a:xfrm>
          <a:off x="0" y="0"/>
          <a:ext cx="0" cy="0"/>
          <a:chOff x="0" y="0"/>
          <a:chExt cx="0" cy="0"/>
        </a:xfrm>
      </p:grpSpPr>
    </p:spTree>
    <p:extLst>
      <p:ext uri="{BB962C8B-B14F-4D97-AF65-F5344CB8AC3E}">
        <p14:creationId xmlns:p14="http://schemas.microsoft.com/office/powerpoint/2010/main" val="8165942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ustDataLst>
      <p:tags r:id="rId4"/>
    </p:custDataLst>
  </p:cSld>
  <p:clrMap bg1="lt1" tx1="dk1" bg2="lt2" tx2="dk2" accent1="accent1" accent2="accent2" accent3="accent3" accent4="accent4" accent5="accent5" accent6="accent6" hlink="hlink" folHlink="folHlink"/>
  <p:sldLayoutIdLst>
    <p:sldLayoutId id="2147483673" r:id="rId1"/>
    <p:sldLayoutId id="2147483674" r:id="rId2"/>
  </p:sldLayoutIdLst>
  <p:hf sldNum="0" hdr="0" dt="0"/>
  <p:txStyles>
    <p:titleStyle>
      <a:lvl1pPr algn="l" defTabSz="776288" rtl="0" eaLnBrk="0" fontAlgn="base" hangingPunct="0">
        <a:spcBef>
          <a:spcPct val="0"/>
        </a:spcBef>
        <a:spcAft>
          <a:spcPct val="0"/>
        </a:spcAft>
        <a:defRPr b="1" kern="1200" spc="-50">
          <a:solidFill>
            <a:schemeClr val="tx1"/>
          </a:solidFill>
          <a:latin typeface="+mj-lt"/>
          <a:ea typeface="+mj-ea"/>
          <a:cs typeface="+mj-cs"/>
        </a:defRPr>
      </a:lvl1pPr>
      <a:lvl2pPr algn="l" defTabSz="776288" rtl="0" eaLnBrk="0" fontAlgn="base" hangingPunct="0">
        <a:spcBef>
          <a:spcPct val="0"/>
        </a:spcBef>
        <a:spcAft>
          <a:spcPct val="0"/>
        </a:spcAft>
        <a:defRPr b="1">
          <a:solidFill>
            <a:schemeClr val="tx1"/>
          </a:solidFill>
          <a:latin typeface="Arial" panose="020B0604020202020204" pitchFamily="34" charset="0"/>
        </a:defRPr>
      </a:lvl2pPr>
      <a:lvl3pPr algn="l" defTabSz="776288" rtl="0" eaLnBrk="0" fontAlgn="base" hangingPunct="0">
        <a:spcBef>
          <a:spcPct val="0"/>
        </a:spcBef>
        <a:spcAft>
          <a:spcPct val="0"/>
        </a:spcAft>
        <a:defRPr b="1">
          <a:solidFill>
            <a:schemeClr val="tx1"/>
          </a:solidFill>
          <a:latin typeface="Arial" panose="020B0604020202020204" pitchFamily="34" charset="0"/>
        </a:defRPr>
      </a:lvl3pPr>
      <a:lvl4pPr algn="l" defTabSz="776288" rtl="0" eaLnBrk="0" fontAlgn="base" hangingPunct="0">
        <a:spcBef>
          <a:spcPct val="0"/>
        </a:spcBef>
        <a:spcAft>
          <a:spcPct val="0"/>
        </a:spcAft>
        <a:defRPr b="1">
          <a:solidFill>
            <a:schemeClr val="tx1"/>
          </a:solidFill>
          <a:latin typeface="Arial" panose="020B0604020202020204" pitchFamily="34" charset="0"/>
        </a:defRPr>
      </a:lvl4pPr>
      <a:lvl5pPr algn="l" defTabSz="776288" rtl="0" eaLnBrk="0" fontAlgn="base" hangingPunct="0">
        <a:spcBef>
          <a:spcPct val="0"/>
        </a:spcBef>
        <a:spcAft>
          <a:spcPct val="0"/>
        </a:spcAft>
        <a:defRPr b="1">
          <a:solidFill>
            <a:schemeClr val="tx1"/>
          </a:solidFill>
          <a:latin typeface="Arial" panose="020B0604020202020204" pitchFamily="34" charset="0"/>
        </a:defRPr>
      </a:lvl5pPr>
      <a:lvl6pPr marL="457200" algn="l" defTabSz="776288" rtl="0" fontAlgn="base">
        <a:spcBef>
          <a:spcPct val="0"/>
        </a:spcBef>
        <a:spcAft>
          <a:spcPct val="0"/>
        </a:spcAft>
        <a:defRPr b="1">
          <a:solidFill>
            <a:schemeClr val="tx1"/>
          </a:solidFill>
          <a:latin typeface="Arial" panose="020B0604020202020204" pitchFamily="34" charset="0"/>
        </a:defRPr>
      </a:lvl6pPr>
      <a:lvl7pPr marL="914400" algn="l" defTabSz="776288" rtl="0" fontAlgn="base">
        <a:spcBef>
          <a:spcPct val="0"/>
        </a:spcBef>
        <a:spcAft>
          <a:spcPct val="0"/>
        </a:spcAft>
        <a:defRPr b="1">
          <a:solidFill>
            <a:schemeClr val="tx1"/>
          </a:solidFill>
          <a:latin typeface="Arial" panose="020B0604020202020204" pitchFamily="34" charset="0"/>
        </a:defRPr>
      </a:lvl7pPr>
      <a:lvl8pPr marL="1371600" algn="l" defTabSz="776288" rtl="0" fontAlgn="base">
        <a:spcBef>
          <a:spcPct val="0"/>
        </a:spcBef>
        <a:spcAft>
          <a:spcPct val="0"/>
        </a:spcAft>
        <a:defRPr b="1">
          <a:solidFill>
            <a:schemeClr val="tx1"/>
          </a:solidFill>
          <a:latin typeface="Arial" panose="020B0604020202020204" pitchFamily="34" charset="0"/>
        </a:defRPr>
      </a:lvl8pPr>
      <a:lvl9pPr marL="1828800" algn="l" defTabSz="776288" rtl="0" fontAlgn="base">
        <a:spcBef>
          <a:spcPct val="0"/>
        </a:spcBef>
        <a:spcAft>
          <a:spcPct val="0"/>
        </a:spcAft>
        <a:defRPr b="1">
          <a:solidFill>
            <a:schemeClr val="tx1"/>
          </a:solidFill>
          <a:latin typeface="Arial" panose="020B0604020202020204" pitchFamily="34" charset="0"/>
        </a:defRPr>
      </a:lvl9pPr>
    </p:titleStyle>
    <p:bodyStyle>
      <a:lvl1pPr algn="l" defTabSz="776288" rtl="0" eaLnBrk="0" fontAlgn="base" hangingPunct="0">
        <a:spcBef>
          <a:spcPct val="0"/>
        </a:spcBef>
        <a:spcAft>
          <a:spcPts val="600"/>
        </a:spcAft>
        <a:buFont typeface="Arial" panose="020B0604020202020204" pitchFamily="34" charset="0"/>
        <a:defRPr sz="1000" kern="1200">
          <a:solidFill>
            <a:schemeClr val="tx1"/>
          </a:solidFill>
          <a:latin typeface="+mn-lt"/>
          <a:ea typeface="+mn-ea"/>
          <a:cs typeface="+mn-cs"/>
        </a:defRPr>
      </a:lvl1pPr>
      <a:lvl2pPr marL="115888"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2pPr>
      <a:lvl3pPr marL="230188"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3pPr>
      <a:lvl4pPr marL="341313"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4pPr>
      <a:lvl5pPr marL="457200"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 Id="rId5" Type="http://schemas.openxmlformats.org/officeDocument/2006/relationships/image" Target="../media/image2.jpg"/><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BEC8BF6-7837-DBA8-983D-12E4332B9D18}"/>
              </a:ext>
            </a:extLst>
          </p:cNvPr>
          <p:cNvSpPr/>
          <p:nvPr/>
        </p:nvSpPr>
        <p:spPr>
          <a:xfrm>
            <a:off x="1905" y="1242838"/>
            <a:ext cx="5090512" cy="26791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0755888D-CC2E-D8CC-6CBF-E1741880B78F}"/>
              </a:ext>
            </a:extLst>
          </p:cNvPr>
          <p:cNvSpPr/>
          <p:nvPr/>
        </p:nvSpPr>
        <p:spPr>
          <a:xfrm>
            <a:off x="4572000" y="8001000"/>
            <a:ext cx="3200400" cy="20574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Title 2">
            <a:extLst>
              <a:ext uri="{FF2B5EF4-FFF2-40B4-BE49-F238E27FC236}">
                <a16:creationId xmlns:a16="http://schemas.microsoft.com/office/drawing/2014/main" id="{CFF1E65A-84F0-C57F-46A1-A5F26BA8E184}"/>
              </a:ext>
            </a:extLst>
          </p:cNvPr>
          <p:cNvSpPr txBox="1">
            <a:spLocks/>
          </p:cNvSpPr>
          <p:nvPr/>
        </p:nvSpPr>
        <p:spPr>
          <a:xfrm>
            <a:off x="457199" y="1985512"/>
            <a:ext cx="2917342" cy="1141863"/>
          </a:xfrm>
          <a:prstGeom prst="rect">
            <a:avLst/>
          </a:prstGeom>
        </p:spPr>
        <p:txBody>
          <a:bodyPr lIns="0" rIns="0"/>
          <a:lstStyle>
            <a:lvl1pPr algn="l" defTabSz="776288" rtl="0" eaLnBrk="0" fontAlgn="base" hangingPunct="0">
              <a:spcBef>
                <a:spcPct val="0"/>
              </a:spcBef>
              <a:spcAft>
                <a:spcPct val="0"/>
              </a:spcAft>
              <a:defRPr b="1" kern="1200" spc="-50">
                <a:solidFill>
                  <a:schemeClr val="tx1"/>
                </a:solidFill>
                <a:latin typeface="+mj-lt"/>
                <a:ea typeface="+mj-ea"/>
                <a:cs typeface="+mj-cs"/>
              </a:defRPr>
            </a:lvl1pPr>
            <a:lvl2pPr algn="l" defTabSz="776288" rtl="0" eaLnBrk="0" fontAlgn="base" hangingPunct="0">
              <a:spcBef>
                <a:spcPct val="0"/>
              </a:spcBef>
              <a:spcAft>
                <a:spcPct val="0"/>
              </a:spcAft>
              <a:defRPr b="1">
                <a:solidFill>
                  <a:schemeClr val="tx1"/>
                </a:solidFill>
                <a:latin typeface="Arial" panose="020B0604020202020204" pitchFamily="34" charset="0"/>
              </a:defRPr>
            </a:lvl2pPr>
            <a:lvl3pPr algn="l" defTabSz="776288" rtl="0" eaLnBrk="0" fontAlgn="base" hangingPunct="0">
              <a:spcBef>
                <a:spcPct val="0"/>
              </a:spcBef>
              <a:spcAft>
                <a:spcPct val="0"/>
              </a:spcAft>
              <a:defRPr b="1">
                <a:solidFill>
                  <a:schemeClr val="tx1"/>
                </a:solidFill>
                <a:latin typeface="Arial" panose="020B0604020202020204" pitchFamily="34" charset="0"/>
              </a:defRPr>
            </a:lvl3pPr>
            <a:lvl4pPr algn="l" defTabSz="776288" rtl="0" eaLnBrk="0" fontAlgn="base" hangingPunct="0">
              <a:spcBef>
                <a:spcPct val="0"/>
              </a:spcBef>
              <a:spcAft>
                <a:spcPct val="0"/>
              </a:spcAft>
              <a:defRPr b="1">
                <a:solidFill>
                  <a:schemeClr val="tx1"/>
                </a:solidFill>
                <a:latin typeface="Arial" panose="020B0604020202020204" pitchFamily="34" charset="0"/>
              </a:defRPr>
            </a:lvl4pPr>
            <a:lvl5pPr algn="l" defTabSz="776288" rtl="0" eaLnBrk="0" fontAlgn="base" hangingPunct="0">
              <a:spcBef>
                <a:spcPct val="0"/>
              </a:spcBef>
              <a:spcAft>
                <a:spcPct val="0"/>
              </a:spcAft>
              <a:defRPr b="1">
                <a:solidFill>
                  <a:schemeClr val="tx1"/>
                </a:solidFill>
                <a:latin typeface="Arial" panose="020B0604020202020204" pitchFamily="34" charset="0"/>
              </a:defRPr>
            </a:lvl5pPr>
            <a:lvl6pPr marL="457200" algn="l" defTabSz="776288" rtl="0" fontAlgn="base">
              <a:spcBef>
                <a:spcPct val="0"/>
              </a:spcBef>
              <a:spcAft>
                <a:spcPct val="0"/>
              </a:spcAft>
              <a:defRPr b="1">
                <a:solidFill>
                  <a:schemeClr val="tx1"/>
                </a:solidFill>
                <a:latin typeface="Arial" panose="020B0604020202020204" pitchFamily="34" charset="0"/>
              </a:defRPr>
            </a:lvl6pPr>
            <a:lvl7pPr marL="914400" algn="l" defTabSz="776288" rtl="0" fontAlgn="base">
              <a:spcBef>
                <a:spcPct val="0"/>
              </a:spcBef>
              <a:spcAft>
                <a:spcPct val="0"/>
              </a:spcAft>
              <a:defRPr b="1">
                <a:solidFill>
                  <a:schemeClr val="tx1"/>
                </a:solidFill>
                <a:latin typeface="Arial" panose="020B0604020202020204" pitchFamily="34" charset="0"/>
              </a:defRPr>
            </a:lvl7pPr>
            <a:lvl8pPr marL="1371600" algn="l" defTabSz="776288" rtl="0" fontAlgn="base">
              <a:spcBef>
                <a:spcPct val="0"/>
              </a:spcBef>
              <a:spcAft>
                <a:spcPct val="0"/>
              </a:spcAft>
              <a:defRPr b="1">
                <a:solidFill>
                  <a:schemeClr val="tx1"/>
                </a:solidFill>
                <a:latin typeface="Arial" panose="020B0604020202020204" pitchFamily="34" charset="0"/>
              </a:defRPr>
            </a:lvl8pPr>
            <a:lvl9pPr marL="1828800" algn="l" defTabSz="776288" rtl="0" fontAlgn="base">
              <a:spcBef>
                <a:spcPct val="0"/>
              </a:spcBef>
              <a:spcAft>
                <a:spcPct val="0"/>
              </a:spcAft>
              <a:defRPr b="1">
                <a:solidFill>
                  <a:schemeClr val="tx1"/>
                </a:solidFill>
                <a:latin typeface="Arial" panose="020B0604020202020204" pitchFamily="34" charset="0"/>
              </a:defRPr>
            </a:lvl9pPr>
          </a:lstStyle>
          <a:p>
            <a:pPr defTabSz="777240" eaLnBrk="1" fontAlgn="auto" hangingPunct="1">
              <a:spcAft>
                <a:spcPts val="0"/>
              </a:spcAft>
              <a:defRPr/>
            </a:pPr>
            <a:r>
              <a:rPr lang="en-US" sz="2200" b="0" dirty="0">
                <a:solidFill>
                  <a:schemeClr val="bg1"/>
                </a:solidFill>
                <a:latin typeface="Georgia" panose="02040502050405020303" pitchFamily="18" charset="0"/>
              </a:rPr>
              <a:t>Travel Assistance — You’re protected, 24/7</a:t>
            </a:r>
          </a:p>
        </p:txBody>
      </p:sp>
      <p:sp>
        <p:nvSpPr>
          <p:cNvPr id="3083" name="Text Placeholder 234">
            <a:extLst>
              <a:ext uri="{FF2B5EF4-FFF2-40B4-BE49-F238E27FC236}">
                <a16:creationId xmlns:a16="http://schemas.microsoft.com/office/drawing/2014/main" id="{9BDAA992-CD3E-28A4-F5D1-0F4515847BEC}"/>
              </a:ext>
            </a:extLst>
          </p:cNvPr>
          <p:cNvSpPr>
            <a:spLocks noGrp="1" noChangeArrowheads="1"/>
          </p:cNvSpPr>
          <p:nvPr>
            <p:ph type="body" sz="quarter" idx="4294967295"/>
          </p:nvPr>
        </p:nvSpPr>
        <p:spPr bwMode="auto">
          <a:xfrm>
            <a:off x="4710597" y="8366775"/>
            <a:ext cx="2926656" cy="154615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p>
            <a:pPr eaLnBrk="1" hangingPunct="1">
              <a:spcAft>
                <a:spcPts val="300"/>
              </a:spcAft>
            </a:pPr>
            <a:r>
              <a:rPr lang="en-US" altLang="en-US" sz="800" b="1" dirty="0">
                <a:solidFill>
                  <a:schemeClr val="accent1"/>
                </a:solidFill>
              </a:rPr>
              <a:t>This is not a medical insurance card.</a:t>
            </a:r>
          </a:p>
          <a:p>
            <a:pPr eaLnBrk="1" hangingPunct="1"/>
            <a:r>
              <a:rPr lang="en-US" altLang="en-US" sz="800" dirty="0"/>
              <a:t>The participant is entitled to medical and travel services administered by AXA Assistance USA, Inc.</a:t>
            </a:r>
          </a:p>
          <a:p>
            <a:pPr eaLnBrk="1" hangingPunct="1"/>
            <a:r>
              <a:rPr lang="en-US" altLang="en-US" sz="800" b="1" dirty="0">
                <a:solidFill>
                  <a:schemeClr val="accent1"/>
                </a:solidFill>
              </a:rPr>
              <a:t>Within the United States: (800) 454-3679 </a:t>
            </a:r>
            <a:br>
              <a:rPr lang="en-US" altLang="en-US" sz="800" b="1" dirty="0">
                <a:solidFill>
                  <a:schemeClr val="accent1"/>
                </a:solidFill>
              </a:rPr>
            </a:br>
            <a:r>
              <a:rPr lang="en-US" altLang="en-US" sz="800" b="1" dirty="0">
                <a:solidFill>
                  <a:schemeClr val="accent1"/>
                </a:solidFill>
              </a:rPr>
              <a:t>Outside the United States Call Collect: (312) 935-3783</a:t>
            </a:r>
          </a:p>
          <a:p>
            <a:pPr eaLnBrk="1" hangingPunct="1">
              <a:spcAft>
                <a:spcPts val="300"/>
              </a:spcAft>
            </a:pPr>
            <a:r>
              <a:rPr lang="en-US" altLang="en-US" sz="800" b="1" dirty="0">
                <a:solidFill>
                  <a:schemeClr val="accent1"/>
                </a:solidFill>
              </a:rPr>
              <a:t>Or log on to:</a:t>
            </a:r>
          </a:p>
          <a:p>
            <a:pPr eaLnBrk="1" hangingPunct="1">
              <a:spcAft>
                <a:spcPts val="300"/>
              </a:spcAft>
            </a:pPr>
            <a:r>
              <a:rPr lang="en-US" altLang="en-US" sz="800" dirty="0"/>
              <a:t>www.metlife.com/travelassist</a:t>
            </a:r>
          </a:p>
          <a:p>
            <a:pPr eaLnBrk="1" hangingPunct="1">
              <a:spcAft>
                <a:spcPts val="300"/>
              </a:spcAft>
            </a:pPr>
            <a:endParaRPr lang="en-US" altLang="en-US" sz="700" dirty="0">
              <a:solidFill>
                <a:schemeClr val="tx1">
                  <a:lumMod val="50000"/>
                  <a:lumOff val="50000"/>
                </a:schemeClr>
              </a:solidFill>
            </a:endParaRPr>
          </a:p>
          <a:p>
            <a:pPr eaLnBrk="1" hangingPunct="1">
              <a:spcAft>
                <a:spcPts val="300"/>
              </a:spcAft>
            </a:pPr>
            <a:r>
              <a:rPr lang="en-US" altLang="en-US" sz="700" dirty="0">
                <a:solidFill>
                  <a:schemeClr val="tx1">
                    <a:lumMod val="50000"/>
                    <a:lumOff val="50000"/>
                  </a:schemeClr>
                </a:solidFill>
              </a:rPr>
              <a:t>All services must be administered by AXA Assistance USA, Inc. </a:t>
            </a:r>
            <a:br>
              <a:rPr lang="en-US" altLang="en-US" sz="700" dirty="0">
                <a:solidFill>
                  <a:schemeClr val="tx1">
                    <a:lumMod val="50000"/>
                    <a:lumOff val="50000"/>
                  </a:schemeClr>
                </a:solidFill>
              </a:rPr>
            </a:br>
            <a:r>
              <a:rPr lang="en-US" altLang="en-US" sz="700" dirty="0">
                <a:solidFill>
                  <a:schemeClr val="tx1">
                    <a:lumMod val="50000"/>
                    <a:lumOff val="50000"/>
                  </a:schemeClr>
                </a:solidFill>
              </a:rPr>
              <a:t>No claims for reimbursement will be accepted.</a:t>
            </a:r>
          </a:p>
        </p:txBody>
      </p:sp>
      <p:sp>
        <p:nvSpPr>
          <p:cNvPr id="3084" name="Text Placeholder 58">
            <a:extLst>
              <a:ext uri="{FF2B5EF4-FFF2-40B4-BE49-F238E27FC236}">
                <a16:creationId xmlns:a16="http://schemas.microsoft.com/office/drawing/2014/main" id="{F0CB25A7-E597-79FE-6D81-1D7DE6919D29}"/>
              </a:ext>
            </a:extLst>
          </p:cNvPr>
          <p:cNvSpPr>
            <a:spLocks noGrp="1" noChangeArrowheads="1"/>
          </p:cNvSpPr>
          <p:nvPr>
            <p:ph type="body" sz="quarter" idx="4294967295"/>
          </p:nvPr>
        </p:nvSpPr>
        <p:spPr bwMode="auto">
          <a:xfrm>
            <a:off x="457199" y="4177658"/>
            <a:ext cx="3798248" cy="112389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p>
            <a:pPr eaLnBrk="1" hangingPunct="1"/>
            <a:r>
              <a:rPr lang="en-US" altLang="en-US" dirty="0"/>
              <a:t>To complement your MetLife life insurance coverage, you have access to Travel Assistance</a:t>
            </a:r>
            <a:r>
              <a:rPr lang="en-US" altLang="en-US" baseline="30000" dirty="0"/>
              <a:t>1</a:t>
            </a:r>
            <a:r>
              <a:rPr lang="en-US" altLang="en-US" dirty="0"/>
              <a:t> services, a useful program giving you and covered family members</a:t>
            </a:r>
            <a:r>
              <a:rPr lang="en-US" altLang="en-US" baseline="30000" dirty="0"/>
              <a:t>2</a:t>
            </a:r>
            <a:r>
              <a:rPr lang="en-US" altLang="en-US" dirty="0"/>
              <a:t> access to travel assistance professionals at AXA Assistance USA, Inc. when traveling within the U.S. or abroad. They have the expertise to help when you need emergency medical, travel and personal assistance.</a:t>
            </a:r>
          </a:p>
        </p:txBody>
      </p:sp>
      <p:sp>
        <p:nvSpPr>
          <p:cNvPr id="3088" name="Text Placeholder 101">
            <a:extLst>
              <a:ext uri="{FF2B5EF4-FFF2-40B4-BE49-F238E27FC236}">
                <a16:creationId xmlns:a16="http://schemas.microsoft.com/office/drawing/2014/main" id="{927CB605-0293-F3ED-3265-BE10D4146E7D}"/>
              </a:ext>
            </a:extLst>
          </p:cNvPr>
          <p:cNvSpPr>
            <a:spLocks noGrp="1" noChangeArrowheads="1"/>
          </p:cNvSpPr>
          <p:nvPr>
            <p:ph type="body" sz="quarter" idx="4294967295"/>
          </p:nvPr>
        </p:nvSpPr>
        <p:spPr bwMode="auto">
          <a:xfrm>
            <a:off x="457198" y="6312347"/>
            <a:ext cx="3852006" cy="74655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numCol="1" anchor="t" anchorCtr="0"/>
          <a:lstStyle/>
          <a:p>
            <a:pPr marL="171450" indent="-171450" eaLnBrk="1" hangingPunct="1">
              <a:spcBef>
                <a:spcPts val="200"/>
              </a:spcBef>
              <a:spcAft>
                <a:spcPct val="0"/>
              </a:spcAft>
              <a:buFont typeface="Arial" panose="020B0604020202020204" pitchFamily="34" charset="0"/>
              <a:buChar char="•"/>
            </a:pPr>
            <a:r>
              <a:rPr lang="en-US" altLang="en-US" dirty="0"/>
              <a:t>Over 600,000 pre-qualified providers worldwide</a:t>
            </a:r>
          </a:p>
          <a:p>
            <a:pPr marL="171450" indent="-171450" eaLnBrk="1" hangingPunct="1">
              <a:spcBef>
                <a:spcPts val="200"/>
              </a:spcBef>
              <a:spcAft>
                <a:spcPct val="0"/>
              </a:spcAft>
              <a:buFont typeface="Arial" panose="020B0604020202020204" pitchFamily="34" charset="0"/>
              <a:buChar char="•"/>
            </a:pPr>
            <a:r>
              <a:rPr lang="en-US" altLang="en-US" dirty="0"/>
              <a:t>Air and ground ambulance service</a:t>
            </a:r>
          </a:p>
          <a:p>
            <a:pPr marL="171450" indent="-171450" eaLnBrk="1" hangingPunct="1">
              <a:spcBef>
                <a:spcPts val="200"/>
              </a:spcBef>
              <a:spcAft>
                <a:spcPct val="0"/>
              </a:spcAft>
              <a:buFont typeface="Arial" panose="020B0604020202020204" pitchFamily="34" charset="0"/>
              <a:buChar char="•"/>
            </a:pPr>
            <a:r>
              <a:rPr lang="en-US" altLang="en-US" dirty="0"/>
              <a:t>Trained multilingual professionals who can advise and help you quickly in a travel emergency</a:t>
            </a:r>
          </a:p>
        </p:txBody>
      </p:sp>
      <p:sp>
        <p:nvSpPr>
          <p:cNvPr id="4110" name="Text Placeholder 72">
            <a:extLst>
              <a:ext uri="{FF2B5EF4-FFF2-40B4-BE49-F238E27FC236}">
                <a16:creationId xmlns:a16="http://schemas.microsoft.com/office/drawing/2014/main" id="{A00534EA-74CD-221E-D4EB-AEDB67BDFB16}"/>
              </a:ext>
            </a:extLst>
          </p:cNvPr>
          <p:cNvSpPr>
            <a:spLocks noGrp="1" noChangeArrowheads="1"/>
          </p:cNvSpPr>
          <p:nvPr>
            <p:ph type="body" sz="quarter" idx="4294967295"/>
          </p:nvPr>
        </p:nvSpPr>
        <p:spPr>
          <a:xfrm>
            <a:off x="457200" y="5570772"/>
            <a:ext cx="3670018" cy="746555"/>
          </a:xfrm>
          <a:prstGeom prst="rect">
            <a:avLst/>
          </a:prstGeom>
        </p:spPr>
        <p:txBody>
          <a:bodyPr lIns="0" rIns="0"/>
          <a:lstStyle/>
          <a:p>
            <a:pPr eaLnBrk="1" hangingPunct="1">
              <a:spcAft>
                <a:spcPct val="0"/>
              </a:spcAft>
              <a:defRPr/>
            </a:pPr>
            <a:r>
              <a:rPr lang="en-US" altLang="en-US" dirty="0"/>
              <a:t>Everyone wants a stress-free trip, but unforeseen events can happen. The good news is that AXA representatives are there by your side. If there’s an emergency while traveling internationally </a:t>
            </a:r>
            <a:br>
              <a:rPr lang="en-US" altLang="en-US" dirty="0"/>
            </a:br>
            <a:r>
              <a:rPr lang="en-US" altLang="en-US" dirty="0"/>
              <a:t>or domestically,</a:t>
            </a:r>
            <a:r>
              <a:rPr lang="en-US" altLang="en-US" baseline="30000" dirty="0"/>
              <a:t>3</a:t>
            </a:r>
            <a:r>
              <a:rPr lang="en-US" altLang="en-US" dirty="0"/>
              <a:t> with one simple phone call you can access:</a:t>
            </a:r>
            <a:endParaRPr lang="en-US" altLang="en-US" spc="-10" dirty="0"/>
          </a:p>
        </p:txBody>
      </p:sp>
      <p:sp>
        <p:nvSpPr>
          <p:cNvPr id="31" name="Text Placeholder 3">
            <a:extLst>
              <a:ext uri="{FF2B5EF4-FFF2-40B4-BE49-F238E27FC236}">
                <a16:creationId xmlns:a16="http://schemas.microsoft.com/office/drawing/2014/main" id="{764A0848-B7DE-F638-0A8F-EE628762953C}"/>
              </a:ext>
            </a:extLst>
          </p:cNvPr>
          <p:cNvSpPr txBox="1">
            <a:spLocks/>
          </p:cNvSpPr>
          <p:nvPr/>
        </p:nvSpPr>
        <p:spPr>
          <a:xfrm>
            <a:off x="11428413" y="3454400"/>
            <a:ext cx="3492500" cy="723900"/>
          </a:xfrm>
          <a:prstGeom prst="rect">
            <a:avLst/>
          </a:prstGeom>
        </p:spPr>
        <p:txBody>
          <a:bodyPr lIns="0" tIns="0" rIns="0" bIns="0"/>
          <a:lstStyle>
            <a:lvl1pPr marL="0" indent="0" algn="l" defTabSz="777240" rtl="0" eaLnBrk="1" latinLnBrk="0" hangingPunct="1">
              <a:lnSpc>
                <a:spcPct val="100000"/>
              </a:lnSpc>
              <a:spcBef>
                <a:spcPts val="0"/>
              </a:spcBef>
              <a:spcAft>
                <a:spcPts val="0"/>
              </a:spcAft>
              <a:buFont typeface="Arial" panose="020B0604020202020204" pitchFamily="34" charset="0"/>
              <a:buNone/>
              <a:defRPr sz="1400" kern="1200" spc="-30" baseline="0">
                <a:solidFill>
                  <a:schemeClr val="tx1"/>
                </a:solidFill>
                <a:latin typeface="+mn-lt"/>
                <a:ea typeface="+mn-ea"/>
                <a:cs typeface="+mn-cs"/>
              </a:defRPr>
            </a:lvl1pPr>
            <a:lvl2pPr marL="115888" indent="-115888" algn="l" defTabSz="777240" rtl="0" eaLnBrk="1" latinLnBrk="0" hangingPunct="1">
              <a:lnSpc>
                <a:spcPct val="100000"/>
              </a:lnSpc>
              <a:spcBef>
                <a:spcPts val="200"/>
              </a:spcBef>
              <a:buFont typeface="Arial" panose="020B0604020202020204" pitchFamily="34" charset="0"/>
              <a:buChar char="•"/>
              <a:defRPr sz="1000" kern="1200" spc="0" baseline="0">
                <a:solidFill>
                  <a:schemeClr val="tx1"/>
                </a:solidFill>
                <a:latin typeface="+mn-lt"/>
                <a:ea typeface="+mn-ea"/>
                <a:cs typeface="+mn-cs"/>
              </a:defRPr>
            </a:lvl2pPr>
            <a:lvl3pPr marL="230188" indent="-111125" algn="l" defTabSz="777240" rtl="0" eaLnBrk="1" latinLnBrk="0" hangingPunct="1">
              <a:lnSpc>
                <a:spcPct val="100000"/>
              </a:lnSpc>
              <a:spcBef>
                <a:spcPts val="200"/>
              </a:spcBef>
              <a:buFont typeface="Arial" panose="020B0604020202020204" pitchFamily="34" charset="0"/>
              <a:buChar char="–"/>
              <a:defRPr sz="1000" kern="1200" spc="0" baseline="0">
                <a:solidFill>
                  <a:schemeClr val="tx1"/>
                </a:solidFill>
                <a:latin typeface="+mn-lt"/>
                <a:ea typeface="+mn-ea"/>
                <a:cs typeface="+mn-cs"/>
              </a:defRPr>
            </a:lvl3pPr>
            <a:lvl4pPr marL="341313" indent="-111125" algn="l" defTabSz="777240" rtl="0" eaLnBrk="1" latinLnBrk="0" hangingPunct="1">
              <a:lnSpc>
                <a:spcPct val="100000"/>
              </a:lnSpc>
              <a:spcBef>
                <a:spcPts val="200"/>
              </a:spcBef>
              <a:buFont typeface="Arial" panose="020B0604020202020204" pitchFamily="34" charset="0"/>
              <a:buChar char="•"/>
              <a:defRPr sz="1000" kern="1200" spc="0" baseline="0">
                <a:solidFill>
                  <a:schemeClr val="tx1"/>
                </a:solidFill>
                <a:latin typeface="+mn-lt"/>
                <a:ea typeface="+mn-ea"/>
                <a:cs typeface="+mn-cs"/>
              </a:defRPr>
            </a:lvl4pPr>
            <a:lvl5pPr marL="457200" indent="-115888" algn="l" defTabSz="777240" rtl="0" eaLnBrk="1" latinLnBrk="0" hangingPunct="1">
              <a:lnSpc>
                <a:spcPct val="100000"/>
              </a:lnSpc>
              <a:spcBef>
                <a:spcPts val="200"/>
              </a:spcBef>
              <a:buFont typeface="Arial" panose="020B0604020202020204" pitchFamily="34" charset="0"/>
              <a:buChar char="–"/>
              <a:defRPr sz="1000" kern="1200" spc="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fontAlgn="auto">
              <a:defRPr/>
            </a:pPr>
            <a:endParaRPr lang="en-US" dirty="0"/>
          </a:p>
        </p:txBody>
      </p:sp>
      <p:sp>
        <p:nvSpPr>
          <p:cNvPr id="32" name="Title 1">
            <a:extLst>
              <a:ext uri="{FF2B5EF4-FFF2-40B4-BE49-F238E27FC236}">
                <a16:creationId xmlns:a16="http://schemas.microsoft.com/office/drawing/2014/main" id="{7FA09C0A-67CB-D7A3-6E2F-F46AFF757F4A}"/>
              </a:ext>
            </a:extLst>
          </p:cNvPr>
          <p:cNvSpPr txBox="1">
            <a:spLocks/>
          </p:cNvSpPr>
          <p:nvPr/>
        </p:nvSpPr>
        <p:spPr>
          <a:xfrm>
            <a:off x="11428413" y="2820988"/>
            <a:ext cx="3492500" cy="612775"/>
          </a:xfrm>
          <a:prstGeom prst="rect">
            <a:avLst/>
          </a:prstGeom>
        </p:spPr>
        <p:txBody>
          <a:bodyPr lIns="0" tIns="0" rIns="0" bIns="0"/>
          <a:lstStyle>
            <a:lvl1pPr algn="l" defTabSz="777240" rtl="0" eaLnBrk="1" latinLnBrk="0" hangingPunct="1">
              <a:lnSpc>
                <a:spcPct val="100000"/>
              </a:lnSpc>
              <a:spcBef>
                <a:spcPct val="0"/>
              </a:spcBef>
              <a:buNone/>
              <a:defRPr sz="1800" b="1" kern="1200" spc="-50" baseline="0">
                <a:solidFill>
                  <a:schemeClr val="tx1"/>
                </a:solidFill>
                <a:latin typeface="+mj-lt"/>
                <a:ea typeface="+mj-ea"/>
                <a:cs typeface="+mj-cs"/>
              </a:defRPr>
            </a:lvl1pPr>
          </a:lstStyle>
          <a:p>
            <a:pPr fontAlgn="auto">
              <a:spcAft>
                <a:spcPts val="0"/>
              </a:spcAft>
              <a:defRPr/>
            </a:pPr>
            <a:endParaRPr lang="en-US" dirty="0"/>
          </a:p>
        </p:txBody>
      </p:sp>
      <p:sp>
        <p:nvSpPr>
          <p:cNvPr id="17" name="Text Placeholder 65">
            <a:extLst>
              <a:ext uri="{FF2B5EF4-FFF2-40B4-BE49-F238E27FC236}">
                <a16:creationId xmlns:a16="http://schemas.microsoft.com/office/drawing/2014/main" id="{06672C50-3F17-EE66-D8A6-0CEA9F9F1FB3}"/>
              </a:ext>
            </a:extLst>
          </p:cNvPr>
          <p:cNvSpPr txBox="1">
            <a:spLocks noChangeArrowheads="1"/>
          </p:cNvSpPr>
          <p:nvPr/>
        </p:nvSpPr>
        <p:spPr bwMode="auto">
          <a:xfrm>
            <a:off x="3563374" y="5412669"/>
            <a:ext cx="692073" cy="361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nchorCtr="0"/>
          <a:lstStyle>
            <a:lvl1pPr defTabSz="776288">
              <a:defRPr>
                <a:solidFill>
                  <a:schemeClr val="tx1"/>
                </a:solidFill>
                <a:latin typeface="Arial" panose="020B0604020202020204" pitchFamily="34" charset="0"/>
              </a:defRPr>
            </a:lvl1pPr>
            <a:lvl2pPr marL="115888" indent="-115888" defTabSz="776288">
              <a:defRPr>
                <a:solidFill>
                  <a:schemeClr val="tx1"/>
                </a:solidFill>
                <a:latin typeface="Arial" panose="020B0604020202020204" pitchFamily="34" charset="0"/>
              </a:defRPr>
            </a:lvl2pPr>
            <a:lvl3pPr marL="230188" indent="-111125" defTabSz="776288">
              <a:defRPr>
                <a:solidFill>
                  <a:schemeClr val="tx1"/>
                </a:solidFill>
                <a:latin typeface="Arial" panose="020B0604020202020204" pitchFamily="34" charset="0"/>
              </a:defRPr>
            </a:lvl3pPr>
            <a:lvl4pPr marL="341313" indent="-111125" defTabSz="776288">
              <a:defRPr>
                <a:solidFill>
                  <a:schemeClr val="tx1"/>
                </a:solidFill>
                <a:latin typeface="Arial" panose="020B0604020202020204" pitchFamily="34" charset="0"/>
              </a:defRPr>
            </a:lvl4pPr>
            <a:lvl5pPr marL="457200" indent="-115888" defTabSz="776288">
              <a:defRPr>
                <a:solidFill>
                  <a:schemeClr val="tx1"/>
                </a:solidFill>
                <a:latin typeface="Arial" panose="020B0604020202020204" pitchFamily="34" charset="0"/>
              </a:defRPr>
            </a:lvl5pPr>
            <a:lvl6pPr marL="914400" indent="-115888" defTabSz="776288" eaLnBrk="0" fontAlgn="base" hangingPunct="0">
              <a:spcBef>
                <a:spcPct val="0"/>
              </a:spcBef>
              <a:spcAft>
                <a:spcPct val="0"/>
              </a:spcAft>
              <a:defRPr>
                <a:solidFill>
                  <a:schemeClr val="tx1"/>
                </a:solidFill>
                <a:latin typeface="Arial" panose="020B0604020202020204" pitchFamily="34" charset="0"/>
              </a:defRPr>
            </a:lvl6pPr>
            <a:lvl7pPr marL="1371600" indent="-115888" defTabSz="776288" eaLnBrk="0" fontAlgn="base" hangingPunct="0">
              <a:spcBef>
                <a:spcPct val="0"/>
              </a:spcBef>
              <a:spcAft>
                <a:spcPct val="0"/>
              </a:spcAft>
              <a:defRPr>
                <a:solidFill>
                  <a:schemeClr val="tx1"/>
                </a:solidFill>
                <a:latin typeface="Arial" panose="020B0604020202020204" pitchFamily="34" charset="0"/>
              </a:defRPr>
            </a:lvl7pPr>
            <a:lvl8pPr marL="1828800" indent="-115888" defTabSz="776288" eaLnBrk="0" fontAlgn="base" hangingPunct="0">
              <a:spcBef>
                <a:spcPct val="0"/>
              </a:spcBef>
              <a:spcAft>
                <a:spcPct val="0"/>
              </a:spcAft>
              <a:defRPr>
                <a:solidFill>
                  <a:schemeClr val="tx1"/>
                </a:solidFill>
                <a:latin typeface="Arial" panose="020B0604020202020204" pitchFamily="34" charset="0"/>
              </a:defRPr>
            </a:lvl8pPr>
            <a:lvl9pPr marL="2286000" indent="-115888" defTabSz="776288"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200"/>
              </a:spcBef>
            </a:pPr>
            <a:endParaRPr lang="en-US" altLang="en-US" sz="1000" dirty="0"/>
          </a:p>
        </p:txBody>
      </p:sp>
      <p:sp>
        <p:nvSpPr>
          <p:cNvPr id="14" name="Google Shape;88;p1">
            <a:extLst>
              <a:ext uri="{FF2B5EF4-FFF2-40B4-BE49-F238E27FC236}">
                <a16:creationId xmlns:a16="http://schemas.microsoft.com/office/drawing/2014/main" id="{863CF400-7E56-B0D7-9525-F97A9F6D249B}"/>
              </a:ext>
            </a:extLst>
          </p:cNvPr>
          <p:cNvSpPr txBox="1">
            <a:spLocks noChangeArrowheads="1"/>
          </p:cNvSpPr>
          <p:nvPr/>
        </p:nvSpPr>
        <p:spPr bwMode="auto">
          <a:xfrm>
            <a:off x="2213896" y="448183"/>
            <a:ext cx="3890729" cy="550744"/>
          </a:xfrm>
          <a:prstGeom prst="rect">
            <a:avLst/>
          </a:prstGeom>
          <a:noFill/>
          <a:ln>
            <a:noFill/>
          </a:ln>
        </p:spPr>
        <p:txBody>
          <a:bodyPr lIns="0" tIns="0" rIns="0" bIns="0" anchor="ct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914400" indent="-3429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371600" indent="-3429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828800" indent="-3429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286000" indent="-3429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7432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32004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6576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41148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95000"/>
              </a:lnSpc>
              <a:buClr>
                <a:schemeClr val="accent1"/>
              </a:buClr>
              <a:buSzPts val="1900"/>
              <a:defRPr/>
            </a:pPr>
            <a:r>
              <a:rPr lang="en-US" altLang="en-US" sz="1600" dirty="0">
                <a:solidFill>
                  <a:schemeClr val="accent2"/>
                </a:solidFill>
                <a:latin typeface="+mj-lt"/>
                <a:cs typeface="Arial"/>
              </a:rPr>
              <a:t>Travel Assistance</a:t>
            </a:r>
          </a:p>
        </p:txBody>
      </p:sp>
      <p:pic>
        <p:nvPicPr>
          <p:cNvPr id="15" name="Picture 14">
            <a:extLst>
              <a:ext uri="{FF2B5EF4-FFF2-40B4-BE49-F238E27FC236}">
                <a16:creationId xmlns:a16="http://schemas.microsoft.com/office/drawing/2014/main" id="{02D62A1F-70A8-9E5D-28A1-6BD6287F1B96}"/>
              </a:ext>
            </a:extLst>
          </p:cNvPr>
          <p:cNvPicPr>
            <a:picLocks noChangeAspect="1"/>
          </p:cNvPicPr>
          <p:nvPr/>
        </p:nvPicPr>
        <p:blipFill rotWithShape="1">
          <a:blip r:embed="rId4"/>
          <a:srcRect l="1" t="37609" r="49729" b="40707"/>
          <a:stretch/>
        </p:blipFill>
        <p:spPr>
          <a:xfrm>
            <a:off x="140607" y="333160"/>
            <a:ext cx="1920240" cy="640080"/>
          </a:xfrm>
          <a:prstGeom prst="rect">
            <a:avLst/>
          </a:prstGeom>
        </p:spPr>
      </p:pic>
      <p:sp>
        <p:nvSpPr>
          <p:cNvPr id="3" name="Text Placeholder 64">
            <a:extLst>
              <a:ext uri="{FF2B5EF4-FFF2-40B4-BE49-F238E27FC236}">
                <a16:creationId xmlns:a16="http://schemas.microsoft.com/office/drawing/2014/main" id="{95557226-A26B-FDF2-619D-9F8630ABFEE8}"/>
              </a:ext>
            </a:extLst>
          </p:cNvPr>
          <p:cNvSpPr txBox="1">
            <a:spLocks noChangeArrowheads="1"/>
          </p:cNvSpPr>
          <p:nvPr/>
        </p:nvSpPr>
        <p:spPr bwMode="auto">
          <a:xfrm>
            <a:off x="457199" y="5301556"/>
            <a:ext cx="3798248" cy="3079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algn="l" defTabSz="776288" rtl="0" eaLnBrk="0" fontAlgn="base" hangingPunct="0">
              <a:spcBef>
                <a:spcPct val="0"/>
              </a:spcBef>
              <a:spcAft>
                <a:spcPts val="600"/>
              </a:spcAft>
              <a:buFont typeface="Arial" panose="020B0604020202020204" pitchFamily="34" charset="0"/>
              <a:defRPr sz="1000" kern="1200">
                <a:solidFill>
                  <a:schemeClr val="tx1"/>
                </a:solidFill>
                <a:latin typeface="+mn-lt"/>
                <a:ea typeface="+mn-ea"/>
                <a:cs typeface="+mn-cs"/>
              </a:defRPr>
            </a:lvl1pPr>
            <a:lvl2pPr marL="115888"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2pPr>
            <a:lvl3pPr marL="230188"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3pPr>
            <a:lvl4pPr marL="341313"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4pPr>
            <a:lvl5pPr marL="457200"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eaLnBrk="1" hangingPunct="1">
              <a:spcAft>
                <a:spcPct val="0"/>
              </a:spcAft>
            </a:pPr>
            <a:r>
              <a:rPr lang="en-US" altLang="en-US" sz="1600" dirty="0">
                <a:solidFill>
                  <a:schemeClr val="accent2"/>
                </a:solidFill>
                <a:latin typeface="Georgia" panose="02040502050405020303" pitchFamily="18" charset="0"/>
              </a:rPr>
              <a:t>Professional help, just a phone call away</a:t>
            </a:r>
          </a:p>
        </p:txBody>
      </p:sp>
      <p:sp>
        <p:nvSpPr>
          <p:cNvPr id="4" name="Text Placeholder 72">
            <a:extLst>
              <a:ext uri="{FF2B5EF4-FFF2-40B4-BE49-F238E27FC236}">
                <a16:creationId xmlns:a16="http://schemas.microsoft.com/office/drawing/2014/main" id="{9C6EDCA6-4642-69E8-F87A-F0686E64458D}"/>
              </a:ext>
            </a:extLst>
          </p:cNvPr>
          <p:cNvSpPr txBox="1">
            <a:spLocks noChangeArrowheads="1"/>
          </p:cNvSpPr>
          <p:nvPr/>
        </p:nvSpPr>
        <p:spPr>
          <a:xfrm>
            <a:off x="457199" y="7431708"/>
            <a:ext cx="3977304" cy="2285218"/>
          </a:xfrm>
          <a:prstGeom prst="rect">
            <a:avLst/>
          </a:prstGeom>
        </p:spPr>
        <p:txBody>
          <a:bodyPr lIns="0" rIns="0"/>
          <a:lstStyle>
            <a:lvl1pPr algn="l" defTabSz="776288" rtl="0" eaLnBrk="0" fontAlgn="base" hangingPunct="0">
              <a:spcBef>
                <a:spcPct val="0"/>
              </a:spcBef>
              <a:spcAft>
                <a:spcPts val="600"/>
              </a:spcAft>
              <a:buFont typeface="Arial" panose="020B0604020202020204" pitchFamily="34" charset="0"/>
              <a:defRPr sz="1000" kern="1200">
                <a:solidFill>
                  <a:schemeClr val="tx1"/>
                </a:solidFill>
                <a:latin typeface="+mn-lt"/>
                <a:ea typeface="+mn-ea"/>
                <a:cs typeface="+mn-cs"/>
              </a:defRPr>
            </a:lvl1pPr>
            <a:lvl2pPr marL="115888"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2pPr>
            <a:lvl3pPr marL="230188"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3pPr>
            <a:lvl4pPr marL="341313"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4pPr>
            <a:lvl5pPr marL="457200"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eaLnBrk="1" hangingPunct="1">
              <a:lnSpc>
                <a:spcPts val="1420"/>
              </a:lnSpc>
              <a:spcBef>
                <a:spcPts val="500"/>
              </a:spcBef>
              <a:spcAft>
                <a:spcPct val="0"/>
              </a:spcAft>
              <a:defRPr/>
            </a:pPr>
            <a:r>
              <a:rPr lang="en-US" altLang="en-US" b="1" dirty="0"/>
              <a:t>Emergency medical evacuation services and return of remains</a:t>
            </a:r>
            <a:endParaRPr lang="en-US" altLang="en-US" dirty="0"/>
          </a:p>
          <a:p>
            <a:pPr eaLnBrk="1" hangingPunct="1">
              <a:spcBef>
                <a:spcPts val="300"/>
              </a:spcBef>
              <a:spcAft>
                <a:spcPct val="0"/>
              </a:spcAft>
              <a:defRPr/>
            </a:pPr>
            <a:r>
              <a:rPr lang="en-US" altLang="en-US" dirty="0"/>
              <a:t>If medical facilities aren’t available locally, the program will provide resources needed to get you and your covered family members</a:t>
            </a:r>
            <a:r>
              <a:rPr lang="en-US" altLang="en-US" baseline="30000" dirty="0"/>
              <a:t>2</a:t>
            </a:r>
            <a:r>
              <a:rPr lang="en-US" altLang="en-US" dirty="0"/>
              <a:t> to </a:t>
            </a:r>
            <a:br>
              <a:rPr lang="en-US" altLang="en-US" dirty="0"/>
            </a:br>
            <a:r>
              <a:rPr lang="en-US" altLang="en-US" dirty="0"/>
              <a:t>the nearest medical facility for treatment or back home, if medically necessary. If you or a covered family member pass away while traveling, AXA will transport the remains back home and cover the associated costs.</a:t>
            </a:r>
          </a:p>
          <a:p>
            <a:pPr marL="0" indent="0" defTabSz="777240" eaLnBrk="1" fontAlgn="auto" hangingPunct="1">
              <a:spcBef>
                <a:spcPts val="600"/>
              </a:spcBef>
              <a:spcAft>
                <a:spcPts val="0"/>
              </a:spcAft>
              <a:buNone/>
              <a:defRPr/>
            </a:pPr>
            <a:r>
              <a:rPr lang="en-US" b="1" dirty="0">
                <a:latin typeface="+mn-lt"/>
              </a:rPr>
              <a:t>Political and natural disaster evacuation</a:t>
            </a:r>
          </a:p>
          <a:p>
            <a:pPr marL="0" indent="0" defTabSz="777240" eaLnBrk="1" fontAlgn="auto" hangingPunct="1">
              <a:spcBef>
                <a:spcPts val="300"/>
              </a:spcBef>
              <a:buNone/>
              <a:defRPr/>
            </a:pPr>
            <a:r>
              <a:rPr lang="en-US" dirty="0">
                <a:latin typeface="+mn-lt"/>
              </a:rPr>
              <a:t>AXA can provide transportation services when the country where eligible participants are located needs to be evacuated based on         a determination of the U.S. government. In addition, in the event of      a natural disaster, AXA can coordinate and arrange for the evacuation of eligible participants from a safe departure point to a safe destination.</a:t>
            </a:r>
          </a:p>
          <a:p>
            <a:pPr eaLnBrk="1" hangingPunct="1">
              <a:spcBef>
                <a:spcPts val="300"/>
              </a:spcBef>
              <a:spcAft>
                <a:spcPct val="0"/>
              </a:spcAft>
              <a:defRPr/>
            </a:pPr>
            <a:endParaRPr lang="en-US" altLang="en-US" dirty="0"/>
          </a:p>
          <a:p>
            <a:pPr eaLnBrk="1" hangingPunct="1">
              <a:lnSpc>
                <a:spcPts val="1420"/>
              </a:lnSpc>
              <a:spcBef>
                <a:spcPts val="500"/>
              </a:spcBef>
              <a:spcAft>
                <a:spcPct val="0"/>
              </a:spcAft>
              <a:defRPr/>
            </a:pPr>
            <a:endParaRPr lang="en-US" altLang="en-US" dirty="0"/>
          </a:p>
        </p:txBody>
      </p:sp>
      <p:sp>
        <p:nvSpPr>
          <p:cNvPr id="7" name="Text Placeholder 64">
            <a:extLst>
              <a:ext uri="{FF2B5EF4-FFF2-40B4-BE49-F238E27FC236}">
                <a16:creationId xmlns:a16="http://schemas.microsoft.com/office/drawing/2014/main" id="{2D12A2EE-084A-94E5-9828-6055FFC99C45}"/>
              </a:ext>
            </a:extLst>
          </p:cNvPr>
          <p:cNvSpPr txBox="1">
            <a:spLocks noChangeArrowheads="1"/>
          </p:cNvSpPr>
          <p:nvPr/>
        </p:nvSpPr>
        <p:spPr bwMode="auto">
          <a:xfrm>
            <a:off x="457198" y="7105924"/>
            <a:ext cx="4473992" cy="3079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algn="l" defTabSz="776288" rtl="0" eaLnBrk="0" fontAlgn="base" hangingPunct="0">
              <a:spcBef>
                <a:spcPct val="0"/>
              </a:spcBef>
              <a:spcAft>
                <a:spcPts val="600"/>
              </a:spcAft>
              <a:buFont typeface="Arial" panose="020B0604020202020204" pitchFamily="34" charset="0"/>
              <a:defRPr sz="1000" kern="1200">
                <a:solidFill>
                  <a:schemeClr val="tx1"/>
                </a:solidFill>
                <a:latin typeface="+mn-lt"/>
                <a:ea typeface="+mn-ea"/>
                <a:cs typeface="+mn-cs"/>
              </a:defRPr>
            </a:lvl1pPr>
            <a:lvl2pPr marL="115888"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2pPr>
            <a:lvl3pPr marL="230188"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3pPr>
            <a:lvl4pPr marL="341313"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4pPr>
            <a:lvl5pPr marL="457200"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eaLnBrk="1" hangingPunct="1">
              <a:spcAft>
                <a:spcPct val="0"/>
              </a:spcAft>
            </a:pPr>
            <a:r>
              <a:rPr lang="en-US" altLang="en-US" sz="1600" dirty="0">
                <a:solidFill>
                  <a:schemeClr val="accent2"/>
                </a:solidFill>
                <a:latin typeface="Georgia" panose="02040502050405020303" pitchFamily="18" charset="0"/>
              </a:rPr>
              <a:t>Emergency benefits</a:t>
            </a:r>
          </a:p>
        </p:txBody>
      </p:sp>
      <p:sp>
        <p:nvSpPr>
          <p:cNvPr id="22" name="Rectangle 21">
            <a:extLst>
              <a:ext uri="{FF2B5EF4-FFF2-40B4-BE49-F238E27FC236}">
                <a16:creationId xmlns:a16="http://schemas.microsoft.com/office/drawing/2014/main" id="{A619E46D-B6B9-DECD-D891-9F704F4BC80E}"/>
              </a:ext>
            </a:extLst>
          </p:cNvPr>
          <p:cNvSpPr/>
          <p:nvPr/>
        </p:nvSpPr>
        <p:spPr>
          <a:xfrm>
            <a:off x="4710597" y="8142803"/>
            <a:ext cx="2926656" cy="1769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TRAVEL ASSISTANCE</a:t>
            </a:r>
          </a:p>
        </p:txBody>
      </p:sp>
      <p:sp>
        <p:nvSpPr>
          <p:cNvPr id="23" name="Text Placeholder 72">
            <a:extLst>
              <a:ext uri="{FF2B5EF4-FFF2-40B4-BE49-F238E27FC236}">
                <a16:creationId xmlns:a16="http://schemas.microsoft.com/office/drawing/2014/main" id="{7640E642-8893-2707-6069-DA4E422FA677}"/>
              </a:ext>
            </a:extLst>
          </p:cNvPr>
          <p:cNvSpPr txBox="1">
            <a:spLocks noChangeArrowheads="1"/>
          </p:cNvSpPr>
          <p:nvPr/>
        </p:nvSpPr>
        <p:spPr>
          <a:xfrm>
            <a:off x="4571999" y="7399601"/>
            <a:ext cx="3065253" cy="516737"/>
          </a:xfrm>
          <a:prstGeom prst="rect">
            <a:avLst/>
          </a:prstGeom>
        </p:spPr>
        <p:txBody>
          <a:bodyPr lIns="0" rIns="0"/>
          <a:lstStyle>
            <a:lvl1pPr algn="l" defTabSz="776288" rtl="0" eaLnBrk="0" fontAlgn="base" hangingPunct="0">
              <a:spcBef>
                <a:spcPct val="0"/>
              </a:spcBef>
              <a:spcAft>
                <a:spcPts val="600"/>
              </a:spcAft>
              <a:buFont typeface="Arial" panose="020B0604020202020204" pitchFamily="34" charset="0"/>
              <a:defRPr sz="1000" kern="1200">
                <a:solidFill>
                  <a:schemeClr val="tx1"/>
                </a:solidFill>
                <a:latin typeface="+mn-lt"/>
                <a:ea typeface="+mn-ea"/>
                <a:cs typeface="+mn-cs"/>
              </a:defRPr>
            </a:lvl1pPr>
            <a:lvl2pPr marL="115888"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2pPr>
            <a:lvl3pPr marL="230188"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3pPr>
            <a:lvl4pPr marL="341313"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4pPr>
            <a:lvl5pPr marL="457200"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eaLnBrk="1" hangingPunct="1">
              <a:spcBef>
                <a:spcPts val="500"/>
              </a:spcBef>
              <a:spcAft>
                <a:spcPct val="0"/>
              </a:spcAft>
              <a:defRPr/>
            </a:pPr>
            <a:r>
              <a:rPr lang="en-US" altLang="en-US" sz="900" b="1" dirty="0"/>
              <a:t>For your convenience, detach and save this informational wallet card. Be sure to carry the card with you at all times while traveling domestically or abroad.</a:t>
            </a:r>
          </a:p>
        </p:txBody>
      </p:sp>
      <p:sp>
        <p:nvSpPr>
          <p:cNvPr id="24" name="Text Placeholder 73">
            <a:extLst>
              <a:ext uri="{FF2B5EF4-FFF2-40B4-BE49-F238E27FC236}">
                <a16:creationId xmlns:a16="http://schemas.microsoft.com/office/drawing/2014/main" id="{88FF0830-EFF5-2C10-EC02-CA061044970C}"/>
              </a:ext>
            </a:extLst>
          </p:cNvPr>
          <p:cNvSpPr>
            <a:spLocks noGrp="1"/>
          </p:cNvSpPr>
          <p:nvPr/>
        </p:nvSpPr>
        <p:spPr bwMode="auto">
          <a:xfrm>
            <a:off x="4571999" y="4167607"/>
            <a:ext cx="2927759" cy="3220719"/>
          </a:xfrm>
          <a:prstGeom prst="rect">
            <a:avLst/>
          </a:prstGeom>
          <a:noFill/>
          <a:ln>
            <a:noFill/>
          </a:ln>
        </p:spPr>
        <p:style>
          <a:lnRef idx="0">
            <a:scrgbClr r="0" g="0" b="0"/>
          </a:lnRef>
          <a:fillRef idx="0">
            <a:scrgbClr r="0" g="0" b="0"/>
          </a:fillRef>
          <a:effectRef idx="0">
            <a:scrgbClr r="0" g="0" b="0"/>
          </a:effectRef>
          <a:fontRef idx="major"/>
        </p:style>
        <p:txBody>
          <a:bodyPr lIns="0" tIns="0" rIns="0" bIns="0"/>
          <a:lstStyle>
            <a:lvl1pPr marL="117475" indent="-117475" algn="l" defTabSz="776288" rtl="0" eaLnBrk="0" fontAlgn="base" hangingPunct="0">
              <a:spcBef>
                <a:spcPts val="500"/>
              </a:spcBef>
              <a:spcAft>
                <a:spcPts val="0"/>
              </a:spcAft>
              <a:buFont typeface="Arial" panose="020B0604020202020204" pitchFamily="34" charset="0"/>
              <a:buChar char="•"/>
              <a:defRPr sz="1000" b="0" kern="1200">
                <a:solidFill>
                  <a:schemeClr val="tx1"/>
                </a:solidFill>
                <a:latin typeface="+mj-lt"/>
                <a:ea typeface="+mj-ea"/>
                <a:cs typeface="+mj-cs"/>
              </a:defRPr>
            </a:lvl1pPr>
            <a:lvl2pPr marL="115888"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2pPr>
            <a:lvl3pPr marL="230188"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3pPr>
            <a:lvl4pPr marL="341313"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4pPr>
            <a:lvl5pPr marL="457200"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9pPr>
          </a:lstStyle>
          <a:p>
            <a:pPr marL="0" indent="0" defTabSz="777240" eaLnBrk="1" fontAlgn="auto" hangingPunct="1">
              <a:buNone/>
              <a:defRPr/>
            </a:pPr>
            <a:r>
              <a:rPr lang="en-US" b="1" dirty="0">
                <a:latin typeface="+mn-lt"/>
              </a:rPr>
              <a:t>Dispatch of physician</a:t>
            </a:r>
          </a:p>
          <a:p>
            <a:pPr marL="0" indent="0" defTabSz="777240" eaLnBrk="1" fontAlgn="auto" hangingPunct="1">
              <a:spcBef>
                <a:spcPts val="300"/>
              </a:spcBef>
              <a:spcAft>
                <a:spcPts val="600"/>
              </a:spcAft>
              <a:buNone/>
              <a:defRPr/>
            </a:pPr>
            <a:r>
              <a:rPr lang="en-US" dirty="0">
                <a:latin typeface="+mn-lt"/>
              </a:rPr>
              <a:t>If the local attending, legally qualified physician and AXA cannot adequately assess the member’s need for medical evacuation and transportation, AXA will coordinate, provide, and dispatch a physician to assist in the assessment. AXA will provide for          a benefit up to $2,500.</a:t>
            </a:r>
          </a:p>
          <a:p>
            <a:pPr marL="0" indent="0" defTabSz="777240" eaLnBrk="1" fontAlgn="auto" hangingPunct="1">
              <a:buNone/>
              <a:defRPr/>
            </a:pPr>
            <a:r>
              <a:rPr lang="en-US" b="1" dirty="0">
                <a:latin typeface="+mn-lt"/>
              </a:rPr>
              <a:t>Pet repatriation</a:t>
            </a:r>
          </a:p>
          <a:p>
            <a:pPr marL="0" indent="0" defTabSz="777240" eaLnBrk="1" fontAlgn="auto" hangingPunct="1">
              <a:spcBef>
                <a:spcPts val="300"/>
              </a:spcBef>
              <a:buNone/>
              <a:defRPr/>
            </a:pPr>
            <a:r>
              <a:rPr lang="en-US" dirty="0">
                <a:latin typeface="+mn-lt"/>
              </a:rPr>
              <a:t>If a pet traveling with you is left unattended due to your hospitalization, AXA will coordinate and provide boarding for the pet. If the injury or illness results in an evacuation or repatriation service, AXA will coordinate and provide transportation for the pet to be returned either to home, or a boarding facility near home. AXA will provide for a benefit up           to $2,500.</a:t>
            </a:r>
          </a:p>
        </p:txBody>
      </p:sp>
      <p:pic>
        <p:nvPicPr>
          <p:cNvPr id="5" name="Picture 4">
            <a:extLst>
              <a:ext uri="{FF2B5EF4-FFF2-40B4-BE49-F238E27FC236}">
                <a16:creationId xmlns:a16="http://schemas.microsoft.com/office/drawing/2014/main" id="{CD284E18-687F-792F-2720-AF96DE4E2F9E}"/>
              </a:ext>
            </a:extLst>
          </p:cNvPr>
          <p:cNvPicPr>
            <a:picLocks noChangeAspect="1"/>
          </p:cNvPicPr>
          <p:nvPr/>
        </p:nvPicPr>
        <p:blipFill rotWithShape="1">
          <a:blip r:embed="rId5">
            <a:extLst>
              <a:ext uri="{28A0092B-C50C-407E-A947-70E740481C1C}">
                <a14:useLocalDpi xmlns:a14="http://schemas.microsoft.com/office/drawing/2010/main" val="0"/>
              </a:ext>
            </a:extLst>
          </a:blip>
          <a:srcRect l="6827" t="1386" r="10721" b="7756"/>
          <a:stretch/>
        </p:blipFill>
        <p:spPr>
          <a:xfrm>
            <a:off x="4127217" y="1242254"/>
            <a:ext cx="3657602" cy="2679192"/>
          </a:xfrm>
          <a:prstGeom prst="rect">
            <a:avLst/>
          </a:prstGeom>
        </p:spPr>
      </p:pic>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863B8346-E540-00E3-87E5-BD0B8DE86D3E}"/>
              </a:ext>
            </a:extLst>
          </p:cNvPr>
          <p:cNvSpPr/>
          <p:nvPr/>
        </p:nvSpPr>
        <p:spPr>
          <a:xfrm>
            <a:off x="0" y="8001000"/>
            <a:ext cx="3200400" cy="20574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6" name="Text Placeholder 234">
            <a:extLst>
              <a:ext uri="{FF2B5EF4-FFF2-40B4-BE49-F238E27FC236}">
                <a16:creationId xmlns:a16="http://schemas.microsoft.com/office/drawing/2014/main" id="{582C659D-C347-9DC3-9BD5-9F1E5508FE0D}"/>
              </a:ext>
            </a:extLst>
          </p:cNvPr>
          <p:cNvSpPr txBox="1">
            <a:spLocks noChangeArrowheads="1"/>
          </p:cNvSpPr>
          <p:nvPr/>
        </p:nvSpPr>
        <p:spPr bwMode="auto">
          <a:xfrm>
            <a:off x="138597" y="8096108"/>
            <a:ext cx="2926656" cy="154615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algn="l" defTabSz="776288" rtl="0" eaLnBrk="0" fontAlgn="base" hangingPunct="0">
              <a:spcBef>
                <a:spcPct val="0"/>
              </a:spcBef>
              <a:spcAft>
                <a:spcPts val="600"/>
              </a:spcAft>
              <a:buFont typeface="Arial" panose="020B0604020202020204" pitchFamily="34" charset="0"/>
              <a:defRPr sz="1000" kern="1200">
                <a:solidFill>
                  <a:schemeClr val="tx1"/>
                </a:solidFill>
                <a:latin typeface="+mn-lt"/>
                <a:ea typeface="+mn-ea"/>
                <a:cs typeface="+mn-cs"/>
              </a:defRPr>
            </a:lvl1pPr>
            <a:lvl2pPr marL="115888"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2pPr>
            <a:lvl3pPr marL="230188"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3pPr>
            <a:lvl4pPr marL="341313"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4pPr>
            <a:lvl5pPr marL="457200"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eaLnBrk="1" hangingPunct="1">
              <a:spcAft>
                <a:spcPts val="300"/>
              </a:spcAft>
            </a:pPr>
            <a:r>
              <a:rPr lang="en-US" altLang="en-US" sz="800" dirty="0"/>
              <a:t>When you call the </a:t>
            </a:r>
            <a:r>
              <a:rPr lang="en-US" altLang="en-US" sz="800" b="1" dirty="0">
                <a:solidFill>
                  <a:schemeClr val="accent1"/>
                </a:solidFill>
              </a:rPr>
              <a:t>Travel Assistance dedicated telephone numbers </a:t>
            </a:r>
            <a:r>
              <a:rPr lang="en-US" altLang="en-US" sz="800" dirty="0"/>
              <a:t>listed on the reverse, please have the following information available:</a:t>
            </a:r>
          </a:p>
          <a:p>
            <a:pPr marL="137160" indent="-137160" eaLnBrk="1" hangingPunct="1">
              <a:spcAft>
                <a:spcPts val="300"/>
              </a:spcAft>
              <a:buFont typeface="+mj-lt"/>
              <a:buAutoNum type="arabicPeriod"/>
            </a:pPr>
            <a:r>
              <a:rPr lang="en-US" altLang="en-US" sz="800" dirty="0"/>
              <a:t>Your name, telephone number and your relationship to the plan participant.</a:t>
            </a:r>
          </a:p>
          <a:p>
            <a:pPr marL="137160" indent="-137160" eaLnBrk="1" hangingPunct="1">
              <a:spcAft>
                <a:spcPts val="300"/>
              </a:spcAft>
              <a:buFont typeface="+mj-lt"/>
              <a:buAutoNum type="arabicPeriod"/>
            </a:pPr>
            <a:r>
              <a:rPr lang="en-US" altLang="en-US" sz="800" dirty="0"/>
              <a:t>Plan participant’s name, age, sex and company name.</a:t>
            </a:r>
          </a:p>
          <a:p>
            <a:pPr marL="137160" indent="-137160" eaLnBrk="1" hangingPunct="1">
              <a:spcAft>
                <a:spcPts val="300"/>
              </a:spcAft>
              <a:buFont typeface="+mj-lt"/>
              <a:buAutoNum type="arabicPeriod"/>
            </a:pPr>
            <a:r>
              <a:rPr lang="en-US" altLang="en-US" sz="800" dirty="0"/>
              <a:t>A description of the plan participant’s condition or service needed.</a:t>
            </a:r>
          </a:p>
          <a:p>
            <a:pPr marL="137160" indent="-137160" eaLnBrk="1" hangingPunct="1">
              <a:spcAft>
                <a:spcPts val="300"/>
              </a:spcAft>
              <a:buFont typeface="+mj-lt"/>
              <a:buAutoNum type="arabicPeriod"/>
            </a:pPr>
            <a:r>
              <a:rPr lang="en-US" altLang="en-US" sz="800" dirty="0"/>
              <a:t>Name, location and telephone number of hospital, if applicable.</a:t>
            </a:r>
          </a:p>
        </p:txBody>
      </p:sp>
      <p:sp>
        <p:nvSpPr>
          <p:cNvPr id="5" name="Google Shape;88;p1">
            <a:extLst>
              <a:ext uri="{FF2B5EF4-FFF2-40B4-BE49-F238E27FC236}">
                <a16:creationId xmlns:a16="http://schemas.microsoft.com/office/drawing/2014/main" id="{B588E761-A0B8-AD7A-7AF7-637B4A00CC55}"/>
              </a:ext>
            </a:extLst>
          </p:cNvPr>
          <p:cNvSpPr txBox="1">
            <a:spLocks noChangeArrowheads="1"/>
          </p:cNvSpPr>
          <p:nvPr/>
        </p:nvSpPr>
        <p:spPr bwMode="auto">
          <a:xfrm>
            <a:off x="4430713" y="357188"/>
            <a:ext cx="1717675" cy="557212"/>
          </a:xfrm>
          <a:prstGeom prst="rect">
            <a:avLst/>
          </a:prstGeom>
          <a:noFill/>
          <a:ln>
            <a:noFill/>
          </a:ln>
        </p:spPr>
        <p:txBody>
          <a:bodyPr lIns="0" tIns="0" rIns="0" bIns="0" anchor="ct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914400" indent="-3429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371600" indent="-3429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828800" indent="-3429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286000" indent="-3429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7432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32004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6576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41148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r" eaLnBrk="1" hangingPunct="1">
              <a:lnSpc>
                <a:spcPct val="95000"/>
              </a:lnSpc>
              <a:buClr>
                <a:schemeClr val="accent1"/>
              </a:buClr>
              <a:buSzPts val="1900"/>
              <a:defRPr/>
            </a:pPr>
            <a:r>
              <a:rPr lang="en-US" altLang="en-US" sz="1200" dirty="0">
                <a:solidFill>
                  <a:schemeClr val="accent2"/>
                </a:solidFill>
                <a:latin typeface="Arial"/>
                <a:cs typeface="Arial"/>
              </a:rPr>
              <a:t>Travel Assistance</a:t>
            </a:r>
          </a:p>
        </p:txBody>
      </p:sp>
      <p:cxnSp>
        <p:nvCxnSpPr>
          <p:cNvPr id="7" name="Straight Connector 6">
            <a:extLst>
              <a:ext uri="{FF2B5EF4-FFF2-40B4-BE49-F238E27FC236}">
                <a16:creationId xmlns:a16="http://schemas.microsoft.com/office/drawing/2014/main" id="{4B017A48-1E9E-25E4-9D63-23E139899B02}"/>
              </a:ext>
            </a:extLst>
          </p:cNvPr>
          <p:cNvCxnSpPr/>
          <p:nvPr/>
        </p:nvCxnSpPr>
        <p:spPr>
          <a:xfrm>
            <a:off x="6334125" y="442913"/>
            <a:ext cx="0" cy="38576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 name="Google Shape;86;p2">
            <a:extLst>
              <a:ext uri="{FF2B5EF4-FFF2-40B4-BE49-F238E27FC236}">
                <a16:creationId xmlns:a16="http://schemas.microsoft.com/office/drawing/2014/main" id="{F0F28846-EF77-C091-0C22-960229098F89}"/>
              </a:ext>
            </a:extLst>
          </p:cNvPr>
          <p:cNvSpPr txBox="1">
            <a:spLocks/>
          </p:cNvSpPr>
          <p:nvPr/>
        </p:nvSpPr>
        <p:spPr>
          <a:xfrm>
            <a:off x="3425825" y="9717545"/>
            <a:ext cx="3889375" cy="274637"/>
          </a:xfrm>
          <a:prstGeom prst="rect">
            <a:avLst/>
          </a:prstGeom>
          <a:noFill/>
          <a:ln>
            <a:noFill/>
          </a:ln>
        </p:spPr>
        <p:txBody>
          <a:bodyPr spcFirstLastPara="1" lIns="0" tIns="0" rIns="0" bIns="0"/>
          <a:lstStyle>
            <a:defPPr marR="0" lvl="0" algn="l" rtl="0">
              <a:lnSpc>
                <a:spcPct val="100000"/>
              </a:lnSpc>
              <a:spcBef>
                <a:spcPts val="0"/>
              </a:spcBef>
              <a:spcAft>
                <a:spcPts val="0"/>
              </a:spcAft>
            </a:defPPr>
            <a:lvl1pPr marL="457200" marR="0" lvl="0" indent="-228600" algn="r" rtl="0">
              <a:lnSpc>
                <a:spcPct val="100000"/>
              </a:lnSpc>
              <a:spcBef>
                <a:spcPts val="0"/>
              </a:spcBef>
              <a:spcAft>
                <a:spcPts val="0"/>
              </a:spcAft>
              <a:buClr>
                <a:srgbClr val="7C7D80"/>
              </a:buClr>
              <a:buSzPts val="650"/>
              <a:buFont typeface="Arial"/>
              <a:buNone/>
              <a:defRPr sz="650" b="0" i="0" u="none" strike="noStrike" cap="none">
                <a:solidFill>
                  <a:srgbClr val="7C7D80"/>
                </a:solidFill>
                <a:latin typeface="Arial"/>
                <a:ea typeface="Arial"/>
                <a:cs typeface="Arial"/>
                <a:sym typeface="Arial"/>
              </a:defRPr>
            </a:lvl1pPr>
            <a:lvl2pPr marL="914400" marR="0" lvl="1" indent="-342900" algn="l" rtl="0">
              <a:lnSpc>
                <a:spcPct val="100000"/>
              </a:lnSpc>
              <a:spcBef>
                <a:spcPts val="300"/>
              </a:spcBef>
              <a:spcAft>
                <a:spcPts val="0"/>
              </a:spcAft>
              <a:buClr>
                <a:schemeClr val="dk1"/>
              </a:buClr>
              <a:buSzPts val="1800"/>
              <a:buFont typeface="Arial"/>
              <a:buChar char="•"/>
              <a:defRPr sz="1000" b="0" i="0" u="none" strike="noStrike" cap="none">
                <a:solidFill>
                  <a:schemeClr val="dk1"/>
                </a:solidFill>
                <a:latin typeface="Arial"/>
                <a:ea typeface="Arial"/>
                <a:cs typeface="Arial"/>
                <a:sym typeface="Arial"/>
              </a:defRPr>
            </a:lvl2pPr>
            <a:lvl3pPr marL="1371600" marR="0" lvl="2" indent="-342900" algn="l" rtl="0">
              <a:lnSpc>
                <a:spcPct val="100000"/>
              </a:lnSpc>
              <a:spcBef>
                <a:spcPts val="200"/>
              </a:spcBef>
              <a:spcAft>
                <a:spcPts val="0"/>
              </a:spcAft>
              <a:buClr>
                <a:schemeClr val="dk1"/>
              </a:buClr>
              <a:buSzPts val="1800"/>
              <a:buFont typeface="Arial"/>
              <a:buChar char="–"/>
              <a:defRPr sz="1000" b="0" i="0" u="none" strike="noStrike" cap="none">
                <a:solidFill>
                  <a:schemeClr val="dk1"/>
                </a:solidFill>
                <a:latin typeface="Arial"/>
                <a:ea typeface="Arial"/>
                <a:cs typeface="Arial"/>
                <a:sym typeface="Arial"/>
              </a:defRPr>
            </a:lvl3pPr>
            <a:lvl4pPr marL="1828800" marR="0" lvl="3" indent="-342900" algn="l" rtl="0">
              <a:lnSpc>
                <a:spcPct val="100000"/>
              </a:lnSpc>
              <a:spcBef>
                <a:spcPts val="200"/>
              </a:spcBef>
              <a:spcAft>
                <a:spcPts val="0"/>
              </a:spcAft>
              <a:buClr>
                <a:schemeClr val="dk1"/>
              </a:buClr>
              <a:buSzPts val="1800"/>
              <a:buFont typeface="Arial"/>
              <a:buChar char="•"/>
              <a:defRPr sz="1000" b="0" i="0" u="none" strike="noStrike" cap="none">
                <a:solidFill>
                  <a:schemeClr val="dk1"/>
                </a:solidFill>
                <a:latin typeface="Arial"/>
                <a:ea typeface="Arial"/>
                <a:cs typeface="Arial"/>
                <a:sym typeface="Arial"/>
              </a:defRPr>
            </a:lvl4pPr>
            <a:lvl5pPr marL="2286000" marR="0" lvl="4" indent="-342900" algn="l" rtl="0">
              <a:lnSpc>
                <a:spcPct val="100000"/>
              </a:lnSpc>
              <a:spcBef>
                <a:spcPts val="200"/>
              </a:spcBef>
              <a:spcAft>
                <a:spcPts val="0"/>
              </a:spcAft>
              <a:buClr>
                <a:schemeClr val="dk1"/>
              </a:buClr>
              <a:buSzPts val="1800"/>
              <a:buFont typeface="Arial"/>
              <a:buChar char="–"/>
              <a:defRPr sz="1000" b="0" i="0" u="none" strike="noStrike" cap="none">
                <a:solidFill>
                  <a:schemeClr val="dk1"/>
                </a:solidFill>
                <a:latin typeface="Arial"/>
                <a:ea typeface="Arial"/>
                <a:cs typeface="Arial"/>
                <a:sym typeface="Arial"/>
              </a:defRPr>
            </a:lvl5pPr>
            <a:lvl6pPr marL="2743200" marR="0" lvl="5" indent="-342900" algn="l" rtl="0">
              <a:lnSpc>
                <a:spcPct val="90000"/>
              </a:lnSpc>
              <a:spcBef>
                <a:spcPts val="425"/>
              </a:spcBef>
              <a:spcAft>
                <a:spcPts val="0"/>
              </a:spcAft>
              <a:buClr>
                <a:schemeClr val="dk1"/>
              </a:buClr>
              <a:buSzPts val="1800"/>
              <a:buFont typeface="Arial"/>
              <a:buChar char="•"/>
              <a:defRPr sz="1530" b="0" i="0" u="none" strike="noStrike" cap="none">
                <a:solidFill>
                  <a:schemeClr val="dk1"/>
                </a:solidFill>
                <a:latin typeface="Arial"/>
                <a:ea typeface="Arial"/>
                <a:cs typeface="Arial"/>
                <a:sym typeface="Arial"/>
              </a:defRPr>
            </a:lvl6pPr>
            <a:lvl7pPr marL="3200400" marR="0" lvl="6" indent="-342900" algn="l" rtl="0">
              <a:lnSpc>
                <a:spcPct val="90000"/>
              </a:lnSpc>
              <a:spcBef>
                <a:spcPts val="425"/>
              </a:spcBef>
              <a:spcAft>
                <a:spcPts val="0"/>
              </a:spcAft>
              <a:buClr>
                <a:schemeClr val="dk1"/>
              </a:buClr>
              <a:buSzPts val="1800"/>
              <a:buFont typeface="Arial"/>
              <a:buChar char="•"/>
              <a:defRPr sz="1530" b="0" i="0" u="none" strike="noStrike" cap="none">
                <a:solidFill>
                  <a:schemeClr val="dk1"/>
                </a:solidFill>
                <a:latin typeface="Arial"/>
                <a:ea typeface="Arial"/>
                <a:cs typeface="Arial"/>
                <a:sym typeface="Arial"/>
              </a:defRPr>
            </a:lvl7pPr>
            <a:lvl8pPr marL="3657600" marR="0" lvl="7" indent="-342900" algn="l" rtl="0">
              <a:lnSpc>
                <a:spcPct val="90000"/>
              </a:lnSpc>
              <a:spcBef>
                <a:spcPts val="425"/>
              </a:spcBef>
              <a:spcAft>
                <a:spcPts val="0"/>
              </a:spcAft>
              <a:buClr>
                <a:schemeClr val="dk1"/>
              </a:buClr>
              <a:buSzPts val="1800"/>
              <a:buFont typeface="Arial"/>
              <a:buChar char="•"/>
              <a:defRPr sz="1530" b="0" i="0" u="none" strike="noStrike" cap="none">
                <a:solidFill>
                  <a:schemeClr val="dk1"/>
                </a:solidFill>
                <a:latin typeface="Arial"/>
                <a:ea typeface="Arial"/>
                <a:cs typeface="Arial"/>
                <a:sym typeface="Arial"/>
              </a:defRPr>
            </a:lvl8pPr>
            <a:lvl9pPr marL="4114800" marR="0" lvl="8" indent="-342900" algn="l" rtl="0">
              <a:lnSpc>
                <a:spcPct val="90000"/>
              </a:lnSpc>
              <a:spcBef>
                <a:spcPts val="425"/>
              </a:spcBef>
              <a:spcAft>
                <a:spcPts val="0"/>
              </a:spcAft>
              <a:buClr>
                <a:schemeClr val="dk1"/>
              </a:buClr>
              <a:buSzPts val="1800"/>
              <a:buFont typeface="Arial"/>
              <a:buChar char="•"/>
              <a:defRPr sz="1530" b="0" i="0" u="none" strike="noStrike" cap="none">
                <a:solidFill>
                  <a:schemeClr val="dk1"/>
                </a:solidFill>
                <a:latin typeface="Arial"/>
                <a:ea typeface="Arial"/>
                <a:cs typeface="Arial"/>
                <a:sym typeface="Arial"/>
              </a:defRPr>
            </a:lvl9pPr>
          </a:lstStyle>
          <a:p>
            <a:pPr marL="0" indent="0" eaLnBrk="1" fontAlgn="auto" hangingPunct="1">
              <a:buSzPts val="600"/>
              <a:defRPr/>
            </a:pPr>
            <a:r>
              <a:rPr lang="nb-NO" kern="0" dirty="0"/>
              <a:t>L0822025162 exp0824[All States]]DC,GU,MP,PR,VI </a:t>
            </a:r>
            <a:r>
              <a:rPr lang="en-US" kern="0" dirty="0"/>
              <a:t>© 2023 MetLife Services and Solutions, LLC.</a:t>
            </a:r>
          </a:p>
          <a:p>
            <a:pPr marL="0" indent="0" eaLnBrk="1" fontAlgn="auto" hangingPunct="1">
              <a:buSzPts val="600"/>
              <a:defRPr/>
            </a:pPr>
            <a:endParaRPr lang="en-US" kern="0" dirty="0"/>
          </a:p>
        </p:txBody>
      </p:sp>
      <p:sp>
        <p:nvSpPr>
          <p:cNvPr id="4103" name="Google Shape;99;p2">
            <a:extLst>
              <a:ext uri="{FF2B5EF4-FFF2-40B4-BE49-F238E27FC236}">
                <a16:creationId xmlns:a16="http://schemas.microsoft.com/office/drawing/2014/main" id="{08202085-EE64-FA8C-6CA9-D05AA8EB0B41}"/>
              </a:ext>
            </a:extLst>
          </p:cNvPr>
          <p:cNvSpPr txBox="1">
            <a:spLocks noChangeArrowheads="1"/>
          </p:cNvSpPr>
          <p:nvPr/>
        </p:nvSpPr>
        <p:spPr bwMode="auto">
          <a:xfrm>
            <a:off x="2565400" y="9582607"/>
            <a:ext cx="47498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914400" indent="-342900">
              <a:defRPr>
                <a:solidFill>
                  <a:schemeClr val="tx1"/>
                </a:solidFill>
                <a:latin typeface="Arial" panose="020B0604020202020204" pitchFamily="34" charset="0"/>
              </a:defRPr>
            </a:lvl2pPr>
            <a:lvl3pPr marL="1371600" indent="-342900">
              <a:defRPr>
                <a:solidFill>
                  <a:schemeClr val="tx1"/>
                </a:solidFill>
                <a:latin typeface="Arial" panose="020B0604020202020204" pitchFamily="34" charset="0"/>
              </a:defRPr>
            </a:lvl3pPr>
            <a:lvl4pPr marL="1828800" indent="-342900">
              <a:defRPr>
                <a:solidFill>
                  <a:schemeClr val="tx1"/>
                </a:solidFill>
                <a:latin typeface="Arial" panose="020B0604020202020204" pitchFamily="34" charset="0"/>
              </a:defRPr>
            </a:lvl4pPr>
            <a:lvl5pPr marL="2286000" indent="-342900">
              <a:defRPr>
                <a:solidFill>
                  <a:schemeClr val="tx1"/>
                </a:solidFill>
                <a:latin typeface="Arial" panose="020B0604020202020204" pitchFamily="34" charset="0"/>
              </a:defRPr>
            </a:lvl5pPr>
            <a:lvl6pPr marL="2743200" indent="-342900" defTabSz="457200" eaLnBrk="0" fontAlgn="base" hangingPunct="0">
              <a:spcBef>
                <a:spcPct val="0"/>
              </a:spcBef>
              <a:spcAft>
                <a:spcPct val="0"/>
              </a:spcAft>
              <a:defRPr>
                <a:solidFill>
                  <a:schemeClr val="tx1"/>
                </a:solidFill>
                <a:latin typeface="Arial" panose="020B0604020202020204" pitchFamily="34" charset="0"/>
              </a:defRPr>
            </a:lvl6pPr>
            <a:lvl7pPr marL="3200400" indent="-342900" defTabSz="457200" eaLnBrk="0" fontAlgn="base" hangingPunct="0">
              <a:spcBef>
                <a:spcPct val="0"/>
              </a:spcBef>
              <a:spcAft>
                <a:spcPct val="0"/>
              </a:spcAft>
              <a:defRPr>
                <a:solidFill>
                  <a:schemeClr val="tx1"/>
                </a:solidFill>
                <a:latin typeface="Arial" panose="020B0604020202020204" pitchFamily="34" charset="0"/>
              </a:defRPr>
            </a:lvl7pPr>
            <a:lvl8pPr marL="3657600" indent="-342900" defTabSz="457200" eaLnBrk="0" fontAlgn="base" hangingPunct="0">
              <a:spcBef>
                <a:spcPct val="0"/>
              </a:spcBef>
              <a:spcAft>
                <a:spcPct val="0"/>
              </a:spcAft>
              <a:defRPr>
                <a:solidFill>
                  <a:schemeClr val="tx1"/>
                </a:solidFill>
                <a:latin typeface="Arial" panose="020B0604020202020204" pitchFamily="34" charset="0"/>
              </a:defRPr>
            </a:lvl8pPr>
            <a:lvl9pPr marL="4114800" indent="-3429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buClr>
                <a:srgbClr val="7C7D80"/>
              </a:buClr>
              <a:buSzPts val="800"/>
              <a:buFont typeface="Arial" panose="020B0604020202020204" pitchFamily="34" charset="0"/>
              <a:buNone/>
            </a:pPr>
            <a:r>
              <a:rPr lang="en-US" altLang="en-US" sz="800" b="1" dirty="0">
                <a:solidFill>
                  <a:srgbClr val="7C7D80"/>
                </a:solidFill>
                <a:cs typeface="Arial" panose="020B0604020202020204" pitchFamily="34" charset="0"/>
                <a:sym typeface="Arial" panose="020B0604020202020204" pitchFamily="34" charset="0"/>
              </a:rPr>
              <a:t>Metropolitan Life Insurance Company  |  200 Park Avenue  |  New York, NY 10166</a:t>
            </a:r>
          </a:p>
        </p:txBody>
      </p:sp>
      <p:sp>
        <p:nvSpPr>
          <p:cNvPr id="20" name="Text Placeholder 78">
            <a:extLst>
              <a:ext uri="{FF2B5EF4-FFF2-40B4-BE49-F238E27FC236}">
                <a16:creationId xmlns:a16="http://schemas.microsoft.com/office/drawing/2014/main" id="{17A42B26-0F75-7610-D0E0-83EC2C07003F}"/>
              </a:ext>
            </a:extLst>
          </p:cNvPr>
          <p:cNvSpPr>
            <a:spLocks noGrp="1"/>
          </p:cNvSpPr>
          <p:nvPr/>
        </p:nvSpPr>
        <p:spPr bwMode="auto">
          <a:xfrm>
            <a:off x="3338997" y="6667892"/>
            <a:ext cx="4071896" cy="2797874"/>
          </a:xfrm>
          <a:prstGeom prst="rect">
            <a:avLst/>
          </a:prstGeom>
          <a:noFill/>
          <a:ln>
            <a:noFill/>
          </a:ln>
        </p:spPr>
        <p:style>
          <a:lnRef idx="0">
            <a:scrgbClr r="0" g="0" b="0"/>
          </a:lnRef>
          <a:fillRef idx="0">
            <a:scrgbClr r="0" g="0" b="0"/>
          </a:fillRef>
          <a:effectRef idx="0">
            <a:scrgbClr r="0" g="0" b="0"/>
          </a:effectRef>
          <a:fontRef idx="major"/>
        </p:style>
        <p:txBody>
          <a:bodyPr lIns="0" tIns="0" rIns="0" bIns="0" anchor="b" anchorCtr="0"/>
          <a:lstStyle>
            <a:lvl1pPr marL="114300" indent="-114300" algn="l" defTabSz="776288" rtl="0" eaLnBrk="0" fontAlgn="base" hangingPunct="0">
              <a:spcBef>
                <a:spcPct val="0"/>
              </a:spcBef>
              <a:spcAft>
                <a:spcPts val="400"/>
              </a:spcAft>
              <a:buFont typeface="+mj-lt"/>
              <a:buAutoNum type="arabicPeriod"/>
              <a:defRPr sz="700" kern="1200">
                <a:solidFill>
                  <a:schemeClr val="tx2">
                    <a:lumMod val="75000"/>
                  </a:schemeClr>
                </a:solidFill>
                <a:latin typeface="+mj-lt"/>
                <a:ea typeface="+mj-ea"/>
                <a:cs typeface="+mj-cs"/>
              </a:defRPr>
            </a:lvl1pPr>
            <a:lvl2pPr marL="0" indent="0" algn="l" defTabSz="776288" rtl="0" eaLnBrk="0" fontAlgn="base" hangingPunct="0">
              <a:spcBef>
                <a:spcPts val="200"/>
              </a:spcBef>
              <a:spcAft>
                <a:spcPct val="0"/>
              </a:spcAft>
              <a:buFont typeface="Arial" panose="020B0604020202020204" pitchFamily="34" charset="0"/>
              <a:buNone/>
              <a:defRPr sz="1000" kern="1200">
                <a:solidFill>
                  <a:schemeClr val="tx1"/>
                </a:solidFill>
                <a:latin typeface="+mj-lt"/>
                <a:ea typeface="+mj-ea"/>
                <a:cs typeface="+mj-cs"/>
              </a:defRPr>
            </a:lvl2pPr>
            <a:lvl3pPr marL="230188"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3pPr>
            <a:lvl4pPr marL="341313"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4pPr>
            <a:lvl5pPr marL="457200"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9pPr>
          </a:lstStyle>
          <a:p>
            <a:pPr defTabSz="777240" eaLnBrk="1" fontAlgn="auto" hangingPunct="1">
              <a:lnSpc>
                <a:spcPts val="740"/>
              </a:lnSpc>
              <a:spcBef>
                <a:spcPts val="200"/>
              </a:spcBef>
              <a:spcAft>
                <a:spcPts val="200"/>
              </a:spcAft>
              <a:defRPr/>
            </a:pPr>
            <a:r>
              <a:rPr lang="en-US" kern="850" dirty="0">
                <a:solidFill>
                  <a:schemeClr val="tx1"/>
                </a:solidFill>
              </a:rPr>
              <a:t>Travel Assistance services are offered and administered by AXA Assistance USA, Inc. Certain benefits provided under the Travel Assistance program are underwritten by Certain Underwriters at Lloyd’s London (not incorporated) through Lloyd’s Illinois, Inc. Neither AXA Assistance USA Inc. nor the Lloyd’s entities are affiliated with MetLife, and the services and benefits they provide are separate and apart from the insurance provided by MetLife.</a:t>
            </a:r>
          </a:p>
          <a:p>
            <a:pPr defTabSz="777240" eaLnBrk="1" fontAlgn="auto" hangingPunct="1">
              <a:lnSpc>
                <a:spcPts val="740"/>
              </a:lnSpc>
              <a:spcBef>
                <a:spcPts val="200"/>
              </a:spcBef>
              <a:spcAft>
                <a:spcPts val="200"/>
              </a:spcAft>
              <a:defRPr/>
            </a:pPr>
            <a:r>
              <a:rPr lang="en-US" kern="850" dirty="0">
                <a:solidFill>
                  <a:schemeClr val="tx1"/>
                </a:solidFill>
              </a:rPr>
              <a:t>You and covered family members means an enrolled employee and their eligible dependents as defined under the group insurance contract issued by MetLife.</a:t>
            </a:r>
          </a:p>
          <a:p>
            <a:pPr defTabSz="777240" eaLnBrk="1" fontAlgn="auto" hangingPunct="1">
              <a:lnSpc>
                <a:spcPts val="740"/>
              </a:lnSpc>
              <a:spcBef>
                <a:spcPts val="200"/>
              </a:spcBef>
              <a:spcAft>
                <a:spcPts val="200"/>
              </a:spcAft>
              <a:defRPr/>
            </a:pPr>
            <a:r>
              <a:rPr lang="en-US" kern="850" dirty="0">
                <a:solidFill>
                  <a:schemeClr val="tx1"/>
                </a:solidFill>
              </a:rPr>
              <a:t>Traveling more than 100 miles from home. </a:t>
            </a:r>
          </a:p>
          <a:p>
            <a:pPr defTabSz="777240" eaLnBrk="1" fontAlgn="auto" hangingPunct="1">
              <a:lnSpc>
                <a:spcPts val="740"/>
              </a:lnSpc>
              <a:spcBef>
                <a:spcPts val="200"/>
              </a:spcBef>
              <a:spcAft>
                <a:spcPts val="200"/>
              </a:spcAft>
              <a:defRPr/>
            </a:pPr>
            <a:r>
              <a:rPr lang="en-US" kern="850" dirty="0">
                <a:solidFill>
                  <a:schemeClr val="tx1"/>
                </a:solidFill>
              </a:rPr>
              <a:t>Available globally to members in a traveling status. Teleconsultation is not an emergency medical response program. In the event of a medical emergency, you should contact your local emergency medical service. You can receive Teleconsultation services for limited, non-urgent, non-life threating medical conditions; this service is not appropriate for all conditions. Services, including assistance with prescriptions, will be provided if permitted under applicable law. Teleconsultation services are arranged through AXA Assistance USA and Teladoc International.</a:t>
            </a:r>
          </a:p>
          <a:p>
            <a:pPr marL="0" indent="0" defTabSz="777240" eaLnBrk="1" fontAlgn="auto" hangingPunct="1">
              <a:lnSpc>
                <a:spcPts val="740"/>
              </a:lnSpc>
              <a:spcBef>
                <a:spcPts val="200"/>
              </a:spcBef>
              <a:spcAft>
                <a:spcPts val="200"/>
              </a:spcAft>
              <a:buNone/>
              <a:defRPr/>
            </a:pPr>
            <a:r>
              <a:rPr lang="en-US" dirty="0">
                <a:solidFill>
                  <a:schemeClr val="tx1"/>
                </a:solidFill>
              </a:rPr>
              <a:t>EXCLUSIONS: The AXA Travel Assistance Program is available for participants in traveling status. Whenever a trip exceeds 120 days, the participant is no longer considered to be in traveling status and is therefore no longer eligible for the services.  Also, AXA Assistance USA will not evacuate or repatriate participants without medical authorization; with mild lesions, simple injuries such as sprains, simple fractures or mild sickness which can be treated by local doctors and do not prevent the member from continuing his/her trip or returning home; or with infections under treatment and not yet healed. Benefits will not be paid for any loss or injury that is caused by or is the result from: pregnancy and childbirth except for complications of pregnancy, and mental and nervous disorders unless hospitalized.</a:t>
            </a:r>
          </a:p>
          <a:p>
            <a:pPr marL="0" indent="0" defTabSz="777240" eaLnBrk="1" fontAlgn="auto" hangingPunct="1">
              <a:lnSpc>
                <a:spcPts val="740"/>
              </a:lnSpc>
              <a:spcBef>
                <a:spcPts val="200"/>
              </a:spcBef>
              <a:spcAft>
                <a:spcPts val="200"/>
              </a:spcAft>
              <a:buFont typeface="+mj-lt"/>
              <a:buNone/>
              <a:defRPr/>
            </a:pPr>
            <a:r>
              <a:rPr lang="en-US" dirty="0">
                <a:solidFill>
                  <a:schemeClr val="tx1"/>
                </a:solidFill>
              </a:rPr>
              <a:t>Reimbursements for non-medical services such as hotel, restaurant, taxi expenses or baggage loss while traveling are not covered. The maximum benefit per person for costs associated with evacuations, repatriations or the return of mortal remains is US$500,000. Treatment must be authorized and arranged by AXA Assistance’s designated personnel to be eligible for benefits under this program. All services must be provided and arranged by AXA Assistance USA, Inc. No claims for reimbursement will be accepted.</a:t>
            </a:r>
            <a:r>
              <a:rPr lang="en-US" dirty="0"/>
              <a:t>	</a:t>
            </a:r>
          </a:p>
        </p:txBody>
      </p:sp>
      <p:pic>
        <p:nvPicPr>
          <p:cNvPr id="6" name="Picture 5">
            <a:extLst>
              <a:ext uri="{FF2B5EF4-FFF2-40B4-BE49-F238E27FC236}">
                <a16:creationId xmlns:a16="http://schemas.microsoft.com/office/drawing/2014/main" id="{1047033A-9C1A-E4E0-9073-4B62AA41A217}"/>
              </a:ext>
            </a:extLst>
          </p:cNvPr>
          <p:cNvPicPr>
            <a:picLocks noChangeAspect="1"/>
          </p:cNvPicPr>
          <p:nvPr/>
        </p:nvPicPr>
        <p:blipFill rotWithShape="1">
          <a:blip r:embed="rId3"/>
          <a:srcRect l="1" t="37609" r="53078" b="40707"/>
          <a:stretch/>
        </p:blipFill>
        <p:spPr>
          <a:xfrm>
            <a:off x="238151" y="7360913"/>
            <a:ext cx="1280160" cy="457200"/>
          </a:xfrm>
          <a:prstGeom prst="rect">
            <a:avLst/>
          </a:prstGeom>
        </p:spPr>
      </p:pic>
      <p:sp>
        <p:nvSpPr>
          <p:cNvPr id="3" name="Rectangle 2">
            <a:extLst>
              <a:ext uri="{FF2B5EF4-FFF2-40B4-BE49-F238E27FC236}">
                <a16:creationId xmlns:a16="http://schemas.microsoft.com/office/drawing/2014/main" id="{A5F1410B-8C85-9E02-8702-5B01CD7F576D}"/>
              </a:ext>
            </a:extLst>
          </p:cNvPr>
          <p:cNvSpPr/>
          <p:nvPr/>
        </p:nvSpPr>
        <p:spPr>
          <a:xfrm>
            <a:off x="478128" y="5842450"/>
            <a:ext cx="6837072" cy="75838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Google Shape;67;p1">
            <a:extLst>
              <a:ext uri="{FF2B5EF4-FFF2-40B4-BE49-F238E27FC236}">
                <a16:creationId xmlns:a16="http://schemas.microsoft.com/office/drawing/2014/main" id="{31859300-F13C-3031-8201-66AF19F6C48F}"/>
              </a:ext>
            </a:extLst>
          </p:cNvPr>
          <p:cNvSpPr txBox="1">
            <a:spLocks noChangeArrowheads="1"/>
          </p:cNvSpPr>
          <p:nvPr/>
        </p:nvSpPr>
        <p:spPr bwMode="auto">
          <a:xfrm>
            <a:off x="639059" y="5985287"/>
            <a:ext cx="3503733" cy="589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914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371600" indent="-3429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828800" indent="-3429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286000" indent="-3429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7432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32004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6576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41148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SzPts val="1200"/>
            </a:pPr>
            <a:r>
              <a:rPr lang="en-US" altLang="en-US" sz="1300" b="1" dirty="0">
                <a:solidFill>
                  <a:schemeClr val="accent2"/>
                </a:solidFill>
                <a:latin typeface="Arial"/>
                <a:cs typeface="Arial"/>
              </a:rPr>
              <a:t>For information or to access services:</a:t>
            </a:r>
            <a:br>
              <a:rPr lang="en-US" altLang="en-US" sz="1200" b="1" dirty="0"/>
            </a:br>
            <a:r>
              <a:rPr lang="en-US" altLang="en-US" sz="1100" dirty="0">
                <a:latin typeface="Arial"/>
                <a:cs typeface="Arial"/>
              </a:rPr>
              <a:t>Within the USA, call: (800) 454-3679</a:t>
            </a:r>
          </a:p>
          <a:p>
            <a:pPr eaLnBrk="1" hangingPunct="1">
              <a:buSzPts val="1200"/>
            </a:pPr>
            <a:r>
              <a:rPr lang="en-US" altLang="en-US" sz="1100" dirty="0">
                <a:latin typeface="Arial"/>
                <a:cs typeface="Arial"/>
              </a:rPr>
              <a:t>Outside the USA, call collect: (312) 935-3783</a:t>
            </a:r>
            <a:endParaRPr lang="en-US" altLang="en-US" sz="1100" dirty="0">
              <a:solidFill>
                <a:srgbClr val="FF00FF"/>
              </a:solidFill>
            </a:endParaRPr>
          </a:p>
        </p:txBody>
      </p:sp>
      <p:pic>
        <p:nvPicPr>
          <p:cNvPr id="13" name="Picture 12">
            <a:extLst>
              <a:ext uri="{FF2B5EF4-FFF2-40B4-BE49-F238E27FC236}">
                <a16:creationId xmlns:a16="http://schemas.microsoft.com/office/drawing/2014/main" id="{9F0AC608-9DF0-6893-27E0-D559DAC31E34}"/>
              </a:ext>
            </a:extLst>
          </p:cNvPr>
          <p:cNvPicPr>
            <a:picLocks/>
          </p:cNvPicPr>
          <p:nvPr/>
        </p:nvPicPr>
        <p:blipFill>
          <a:blip r:embed="rId4"/>
          <a:stretch>
            <a:fillRect/>
          </a:stretch>
        </p:blipFill>
        <p:spPr>
          <a:xfrm>
            <a:off x="478127" y="5822267"/>
            <a:ext cx="6837051" cy="70212"/>
          </a:xfrm>
          <a:prstGeom prst="rect">
            <a:avLst/>
          </a:prstGeom>
        </p:spPr>
      </p:pic>
      <p:sp>
        <p:nvSpPr>
          <p:cNvPr id="14" name="Google Shape;67;p1">
            <a:extLst>
              <a:ext uri="{FF2B5EF4-FFF2-40B4-BE49-F238E27FC236}">
                <a16:creationId xmlns:a16="http://schemas.microsoft.com/office/drawing/2014/main" id="{DAF2FA70-B966-1D48-9281-A9D2BC04A16B}"/>
              </a:ext>
            </a:extLst>
          </p:cNvPr>
          <p:cNvSpPr txBox="1">
            <a:spLocks noChangeArrowheads="1"/>
          </p:cNvSpPr>
          <p:nvPr/>
        </p:nvSpPr>
        <p:spPr bwMode="auto">
          <a:xfrm>
            <a:off x="4542378" y="5991060"/>
            <a:ext cx="2590965" cy="34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914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371600" indent="-3429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828800" indent="-3429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286000" indent="-3429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7432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32004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6576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41148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SzPts val="1200"/>
            </a:pPr>
            <a:r>
              <a:rPr lang="en-US" altLang="en-US" sz="1300" b="1" dirty="0">
                <a:solidFill>
                  <a:schemeClr val="tx1"/>
                </a:solidFill>
                <a:latin typeface="Arial"/>
                <a:cs typeface="Arial"/>
              </a:rPr>
              <a:t>Visit:</a:t>
            </a:r>
            <a:br>
              <a:rPr lang="en-US" altLang="en-US" sz="1300" b="1" dirty="0">
                <a:solidFill>
                  <a:schemeClr val="tx1"/>
                </a:solidFill>
                <a:latin typeface="Arial"/>
                <a:cs typeface="Arial"/>
              </a:rPr>
            </a:br>
            <a:r>
              <a:rPr lang="en-US" altLang="en-US" sz="1100" dirty="0">
                <a:solidFill>
                  <a:schemeClr val="tx1"/>
                </a:solidFill>
                <a:latin typeface="Arial"/>
                <a:cs typeface="Arial"/>
              </a:rPr>
              <a:t>www.metlife.com/travelassist</a:t>
            </a:r>
          </a:p>
          <a:p>
            <a:pPr eaLnBrk="1" hangingPunct="1">
              <a:buSzPts val="1200"/>
            </a:pPr>
            <a:endParaRPr lang="en-US" altLang="en-US" sz="1300" dirty="0">
              <a:solidFill>
                <a:srgbClr val="FF00FF"/>
              </a:solidFill>
            </a:endParaRPr>
          </a:p>
          <a:p>
            <a:pPr eaLnBrk="1" hangingPunct="1">
              <a:spcBef>
                <a:spcPts val="600"/>
              </a:spcBef>
              <a:buSzPts val="1400"/>
            </a:pPr>
            <a:endParaRPr lang="en-US" altLang="en-US" sz="1300" b="1" dirty="0"/>
          </a:p>
        </p:txBody>
      </p:sp>
      <p:sp>
        <p:nvSpPr>
          <p:cNvPr id="9" name="TextBox 8">
            <a:extLst>
              <a:ext uri="{FF2B5EF4-FFF2-40B4-BE49-F238E27FC236}">
                <a16:creationId xmlns:a16="http://schemas.microsoft.com/office/drawing/2014/main" id="{2FB3D7A2-6D96-27F7-433D-F76EA95C1B31}"/>
              </a:ext>
            </a:extLst>
          </p:cNvPr>
          <p:cNvSpPr txBox="1"/>
          <p:nvPr/>
        </p:nvSpPr>
        <p:spPr>
          <a:xfrm>
            <a:off x="3558988" y="5853953"/>
            <a:ext cx="65" cy="153888"/>
          </a:xfrm>
          <a:prstGeom prst="rect">
            <a:avLst/>
          </a:prstGeom>
          <a:noFill/>
        </p:spPr>
        <p:txBody>
          <a:bodyPr wrap="none" lIns="0" tIns="0" rIns="0" bIns="0" rtlCol="0">
            <a:spAutoFit/>
          </a:bodyPr>
          <a:lstStyle/>
          <a:p>
            <a:pPr algn="l"/>
            <a:endParaRPr lang="en-US" sz="1000" dirty="0"/>
          </a:p>
        </p:txBody>
      </p:sp>
      <p:sp>
        <p:nvSpPr>
          <p:cNvPr id="11" name="TextBox 10">
            <a:extLst>
              <a:ext uri="{FF2B5EF4-FFF2-40B4-BE49-F238E27FC236}">
                <a16:creationId xmlns:a16="http://schemas.microsoft.com/office/drawing/2014/main" id="{669E983F-A957-3744-460B-B6FE57A5D3D4}"/>
              </a:ext>
            </a:extLst>
          </p:cNvPr>
          <p:cNvSpPr txBox="1"/>
          <p:nvPr/>
        </p:nvSpPr>
        <p:spPr>
          <a:xfrm>
            <a:off x="923365" y="5880847"/>
            <a:ext cx="65" cy="153888"/>
          </a:xfrm>
          <a:prstGeom prst="rect">
            <a:avLst/>
          </a:prstGeom>
          <a:noFill/>
        </p:spPr>
        <p:txBody>
          <a:bodyPr wrap="none" lIns="0" tIns="0" rIns="0" bIns="0" rtlCol="0">
            <a:spAutoFit/>
          </a:bodyPr>
          <a:lstStyle/>
          <a:p>
            <a:pPr algn="l"/>
            <a:endParaRPr lang="en-US" sz="1000" dirty="0"/>
          </a:p>
        </p:txBody>
      </p:sp>
      <p:sp>
        <p:nvSpPr>
          <p:cNvPr id="12" name="Text Placeholder 39">
            <a:extLst>
              <a:ext uri="{FF2B5EF4-FFF2-40B4-BE49-F238E27FC236}">
                <a16:creationId xmlns:a16="http://schemas.microsoft.com/office/drawing/2014/main" id="{DA93A326-F9DF-EF32-8236-E50B8A20BDB7}"/>
              </a:ext>
            </a:extLst>
          </p:cNvPr>
          <p:cNvSpPr>
            <a:spLocks noGrp="1" noChangeArrowheads="1"/>
          </p:cNvSpPr>
          <p:nvPr/>
        </p:nvSpPr>
        <p:spPr bwMode="auto">
          <a:xfrm>
            <a:off x="471711" y="2675132"/>
            <a:ext cx="6000807" cy="249643"/>
          </a:xfrm>
          <a:prstGeom prst="rect">
            <a:avLst/>
          </a:prstGeom>
          <a:noFill/>
          <a:ln>
            <a:noFill/>
          </a:ln>
        </p:spPr>
        <p:style>
          <a:lnRef idx="0">
            <a:scrgbClr r="0" g="0" b="0"/>
          </a:lnRef>
          <a:fillRef idx="0">
            <a:scrgbClr r="0" g="0" b="0"/>
          </a:fillRef>
          <a:effectRef idx="0">
            <a:scrgbClr r="0" g="0" b="0"/>
          </a:effectRef>
          <a:fontRef idx="major"/>
        </p:style>
        <p:txBody>
          <a:bodyPr lIns="0" tIns="0" rIns="0" bIns="0"/>
          <a:lstStyle>
            <a:lvl1pPr algn="l" defTabSz="776288" rtl="0" eaLnBrk="0" fontAlgn="base" hangingPunct="0">
              <a:spcBef>
                <a:spcPct val="0"/>
              </a:spcBef>
              <a:spcAft>
                <a:spcPts val="0"/>
              </a:spcAft>
              <a:buFont typeface="Arial" panose="020B0604020202020204" pitchFamily="34" charset="0"/>
              <a:defRPr sz="1200" b="1" kern="1200" spc="0" baseline="0">
                <a:solidFill>
                  <a:schemeClr val="tx1"/>
                </a:solidFill>
                <a:latin typeface="+mj-lt"/>
                <a:ea typeface="+mj-ea"/>
                <a:cs typeface="+mj-cs"/>
              </a:defRPr>
            </a:lvl1pPr>
            <a:lvl2pPr marL="115888"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2pPr>
            <a:lvl3pPr marL="230188"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3pPr>
            <a:lvl4pPr marL="341313"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4pPr>
            <a:lvl5pPr marL="457200"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9pPr>
          </a:lstStyle>
          <a:p>
            <a:pPr eaLnBrk="1" hangingPunct="1">
              <a:spcAft>
                <a:spcPct val="0"/>
              </a:spcAft>
              <a:defRPr/>
            </a:pPr>
            <a:r>
              <a:rPr lang="en-US" altLang="en-US" sz="1600" b="0" dirty="0">
                <a:solidFill>
                  <a:schemeClr val="accent2"/>
                </a:solidFill>
                <a:latin typeface="Georgia" panose="02040502050405020303" pitchFamily="18" charset="0"/>
              </a:rPr>
              <a:t>Personal assistance services</a:t>
            </a:r>
          </a:p>
        </p:txBody>
      </p:sp>
      <p:sp>
        <p:nvSpPr>
          <p:cNvPr id="15" name="Text Placeholder 1">
            <a:extLst>
              <a:ext uri="{FF2B5EF4-FFF2-40B4-BE49-F238E27FC236}">
                <a16:creationId xmlns:a16="http://schemas.microsoft.com/office/drawing/2014/main" id="{EAABE104-C684-7F1B-5C93-F59449BADE9B}"/>
              </a:ext>
            </a:extLst>
          </p:cNvPr>
          <p:cNvSpPr>
            <a:spLocks noGrp="1" noChangeArrowheads="1"/>
          </p:cNvSpPr>
          <p:nvPr/>
        </p:nvSpPr>
        <p:spPr bwMode="auto">
          <a:xfrm>
            <a:off x="471710" y="2989641"/>
            <a:ext cx="6822561" cy="2310376"/>
          </a:xfrm>
          <a:prstGeom prst="rect">
            <a:avLst/>
          </a:prstGeom>
          <a:noFill/>
          <a:ln>
            <a:noFill/>
          </a:ln>
        </p:spPr>
        <p:style>
          <a:lnRef idx="0">
            <a:scrgbClr r="0" g="0" b="0"/>
          </a:lnRef>
          <a:fillRef idx="0">
            <a:scrgbClr r="0" g="0" b="0"/>
          </a:fillRef>
          <a:effectRef idx="0">
            <a:scrgbClr r="0" g="0" b="0"/>
          </a:effectRef>
          <a:fontRef idx="major"/>
        </p:style>
        <p:txBody>
          <a:bodyPr lIns="0" tIns="0" rIns="0" bIns="0"/>
          <a:lstStyle>
            <a:lvl1pPr algn="l" defTabSz="776288" rtl="0" eaLnBrk="0" fontAlgn="base" hangingPunct="0">
              <a:spcBef>
                <a:spcPct val="0"/>
              </a:spcBef>
              <a:spcAft>
                <a:spcPts val="0"/>
              </a:spcAft>
              <a:buFont typeface="Arial" panose="020B0604020202020204" pitchFamily="34" charset="0"/>
              <a:defRPr sz="900" b="0" kern="1200" spc="0" baseline="0">
                <a:solidFill>
                  <a:schemeClr val="tx1"/>
                </a:solidFill>
                <a:latin typeface="+mj-lt"/>
                <a:ea typeface="+mj-ea"/>
                <a:cs typeface="+mj-cs"/>
              </a:defRPr>
            </a:lvl1pPr>
            <a:lvl2pPr marL="115888"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2pPr>
            <a:lvl3pPr marL="230188"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3pPr>
            <a:lvl4pPr marL="341313"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4pPr>
            <a:lvl5pPr marL="457200"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9pPr>
          </a:lstStyle>
          <a:p>
            <a:pPr eaLnBrk="1" hangingPunct="1">
              <a:spcBef>
                <a:spcPts val="500"/>
              </a:spcBef>
              <a:defRPr/>
            </a:pPr>
            <a:r>
              <a:rPr lang="en-US" altLang="en-US" sz="1000" b="1" dirty="0"/>
              <a:t>Advice before you travel</a:t>
            </a:r>
          </a:p>
          <a:p>
            <a:pPr eaLnBrk="1" hangingPunct="1">
              <a:spcBef>
                <a:spcPts val="300"/>
              </a:spcBef>
              <a:spcAft>
                <a:spcPts val="600"/>
              </a:spcAft>
              <a:defRPr/>
            </a:pPr>
            <a:r>
              <a:rPr lang="en-US" altLang="en-US" sz="1000" dirty="0"/>
              <a:t>Make sure you visit AXA’s Travel Assistance website for advice about your visa, passport, inoculations and local customs, as well as 24-hour pre-departure information on weather, currency and plenty more.</a:t>
            </a:r>
          </a:p>
          <a:p>
            <a:pPr eaLnBrk="1" hangingPunct="1">
              <a:spcBef>
                <a:spcPts val="500"/>
              </a:spcBef>
              <a:defRPr/>
            </a:pPr>
            <a:r>
              <a:rPr lang="en-US" altLang="en-US" sz="1000" b="1" dirty="0"/>
              <a:t>Concierge assistance</a:t>
            </a:r>
          </a:p>
          <a:p>
            <a:pPr eaLnBrk="1" hangingPunct="1">
              <a:spcBef>
                <a:spcPts val="300"/>
              </a:spcBef>
              <a:spcAft>
                <a:spcPts val="600"/>
              </a:spcAft>
              <a:defRPr/>
            </a:pPr>
            <a:r>
              <a:rPr lang="en-US" altLang="en-US" sz="1000" dirty="0"/>
              <a:t>Save time and hassle with our concierge service. Seasoned concierges will take care of all your travel and entertainment arrangements including flights, hotel and dining reservations, general destination and transportation information, city guides and much more. A source of local knowledge on call, whenever you need them, wherever you are.</a:t>
            </a:r>
          </a:p>
          <a:p>
            <a:pPr eaLnBrk="1" hangingPunct="1">
              <a:spcBef>
                <a:spcPts val="500"/>
              </a:spcBef>
              <a:defRPr/>
            </a:pPr>
            <a:r>
              <a:rPr lang="en-US" altLang="en-US" sz="1000" b="1" dirty="0"/>
              <a:t>Pet concierge services</a:t>
            </a:r>
          </a:p>
          <a:p>
            <a:pPr eaLnBrk="1" hangingPunct="1">
              <a:spcBef>
                <a:spcPts val="300"/>
              </a:spcBef>
              <a:spcAft>
                <a:spcPts val="600"/>
              </a:spcAft>
              <a:defRPr/>
            </a:pPr>
            <a:r>
              <a:rPr lang="en-US" altLang="en-US" sz="1000" dirty="0"/>
              <a:t>Get help with locating pet-friendly hotel accommodations, local boarding facilities and assistance with travel arrangements back home for your pets in case of an emergency.</a:t>
            </a:r>
            <a:endParaRPr lang="en-US" altLang="en-US" sz="1000" b="1" dirty="0"/>
          </a:p>
          <a:p>
            <a:pPr eaLnBrk="1" hangingPunct="1">
              <a:spcBef>
                <a:spcPts val="500"/>
              </a:spcBef>
              <a:defRPr/>
            </a:pPr>
            <a:r>
              <a:rPr lang="en-US" altLang="en-US" sz="1000" b="1" dirty="0"/>
              <a:t>Other assistance services include:</a:t>
            </a:r>
          </a:p>
        </p:txBody>
      </p:sp>
      <p:sp>
        <p:nvSpPr>
          <p:cNvPr id="8" name="Text Placeholder 39">
            <a:extLst>
              <a:ext uri="{FF2B5EF4-FFF2-40B4-BE49-F238E27FC236}">
                <a16:creationId xmlns:a16="http://schemas.microsoft.com/office/drawing/2014/main" id="{5D7158ED-E9A8-F36B-8FBF-365FA06DDC12}"/>
              </a:ext>
            </a:extLst>
          </p:cNvPr>
          <p:cNvSpPr>
            <a:spLocks noGrp="1" noChangeArrowheads="1"/>
          </p:cNvSpPr>
          <p:nvPr/>
        </p:nvSpPr>
        <p:spPr bwMode="auto">
          <a:xfrm>
            <a:off x="471711" y="1055099"/>
            <a:ext cx="6000807" cy="380772"/>
          </a:xfrm>
          <a:prstGeom prst="rect">
            <a:avLst/>
          </a:prstGeom>
          <a:noFill/>
          <a:ln>
            <a:noFill/>
          </a:ln>
        </p:spPr>
        <p:style>
          <a:lnRef idx="0">
            <a:scrgbClr r="0" g="0" b="0"/>
          </a:lnRef>
          <a:fillRef idx="0">
            <a:scrgbClr r="0" g="0" b="0"/>
          </a:fillRef>
          <a:effectRef idx="0">
            <a:scrgbClr r="0" g="0" b="0"/>
          </a:effectRef>
          <a:fontRef idx="major"/>
        </p:style>
        <p:txBody>
          <a:bodyPr lIns="0" tIns="0" rIns="0" bIns="0"/>
          <a:lstStyle>
            <a:lvl1pPr algn="l" defTabSz="776288" rtl="0" eaLnBrk="0" fontAlgn="base" hangingPunct="0">
              <a:spcBef>
                <a:spcPct val="0"/>
              </a:spcBef>
              <a:spcAft>
                <a:spcPts val="0"/>
              </a:spcAft>
              <a:buFont typeface="Arial" panose="020B0604020202020204" pitchFamily="34" charset="0"/>
              <a:defRPr sz="1200" b="1" kern="1200" spc="0" baseline="0">
                <a:solidFill>
                  <a:schemeClr val="tx1"/>
                </a:solidFill>
                <a:latin typeface="+mj-lt"/>
                <a:ea typeface="+mj-ea"/>
                <a:cs typeface="+mj-cs"/>
              </a:defRPr>
            </a:lvl1pPr>
            <a:lvl2pPr marL="115888"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2pPr>
            <a:lvl3pPr marL="230188"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3pPr>
            <a:lvl4pPr marL="341313"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4pPr>
            <a:lvl5pPr marL="457200"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9pPr>
          </a:lstStyle>
          <a:p>
            <a:pPr eaLnBrk="1" hangingPunct="1">
              <a:spcAft>
                <a:spcPct val="0"/>
              </a:spcAft>
              <a:defRPr/>
            </a:pPr>
            <a:r>
              <a:rPr lang="en-US" altLang="en-US" sz="1600" b="0" dirty="0">
                <a:solidFill>
                  <a:schemeClr val="accent2"/>
                </a:solidFill>
                <a:latin typeface="Georgia" panose="02040502050405020303" pitchFamily="18" charset="0"/>
              </a:rPr>
              <a:t>Worldwide Medical Teleconsultation</a:t>
            </a:r>
            <a:r>
              <a:rPr lang="en-US" altLang="en-US" sz="1600" b="0" baseline="30000" dirty="0">
                <a:solidFill>
                  <a:schemeClr val="accent2"/>
                </a:solidFill>
                <a:latin typeface="Georgia" panose="02040502050405020303" pitchFamily="18" charset="0"/>
              </a:rPr>
              <a:t>4</a:t>
            </a:r>
          </a:p>
        </p:txBody>
      </p:sp>
      <p:sp>
        <p:nvSpPr>
          <p:cNvPr id="16" name="Text Placeholder 1">
            <a:extLst>
              <a:ext uri="{FF2B5EF4-FFF2-40B4-BE49-F238E27FC236}">
                <a16:creationId xmlns:a16="http://schemas.microsoft.com/office/drawing/2014/main" id="{DB75BC78-32E0-A3AF-9D25-E45991EB711F}"/>
              </a:ext>
            </a:extLst>
          </p:cNvPr>
          <p:cNvSpPr>
            <a:spLocks noGrp="1" noChangeArrowheads="1"/>
          </p:cNvSpPr>
          <p:nvPr/>
        </p:nvSpPr>
        <p:spPr bwMode="auto">
          <a:xfrm>
            <a:off x="471710" y="1378179"/>
            <a:ext cx="6843467" cy="500180"/>
          </a:xfrm>
          <a:prstGeom prst="rect">
            <a:avLst/>
          </a:prstGeom>
          <a:noFill/>
          <a:ln>
            <a:noFill/>
          </a:ln>
        </p:spPr>
        <p:style>
          <a:lnRef idx="0">
            <a:scrgbClr r="0" g="0" b="0"/>
          </a:lnRef>
          <a:fillRef idx="0">
            <a:scrgbClr r="0" g="0" b="0"/>
          </a:fillRef>
          <a:effectRef idx="0">
            <a:scrgbClr r="0" g="0" b="0"/>
          </a:effectRef>
          <a:fontRef idx="major"/>
        </p:style>
        <p:txBody>
          <a:bodyPr lIns="0" tIns="0" rIns="0" bIns="0"/>
          <a:lstStyle>
            <a:lvl1pPr algn="l" defTabSz="776288" rtl="0" eaLnBrk="0" fontAlgn="base" hangingPunct="0">
              <a:spcBef>
                <a:spcPct val="0"/>
              </a:spcBef>
              <a:spcAft>
                <a:spcPts val="0"/>
              </a:spcAft>
              <a:buFont typeface="Arial" panose="020B0604020202020204" pitchFamily="34" charset="0"/>
              <a:defRPr sz="900" b="0" kern="1200" spc="0" baseline="0">
                <a:solidFill>
                  <a:schemeClr val="tx1"/>
                </a:solidFill>
                <a:latin typeface="+mj-lt"/>
                <a:ea typeface="+mj-ea"/>
                <a:cs typeface="+mj-cs"/>
              </a:defRPr>
            </a:lvl1pPr>
            <a:lvl2pPr marL="115888"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2pPr>
            <a:lvl3pPr marL="230188"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3pPr>
            <a:lvl4pPr marL="341313"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4pPr>
            <a:lvl5pPr marL="457200"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9pPr>
          </a:lstStyle>
          <a:p>
            <a:pPr eaLnBrk="1" hangingPunct="1">
              <a:spcAft>
                <a:spcPct val="0"/>
              </a:spcAft>
              <a:defRPr/>
            </a:pPr>
            <a:r>
              <a:rPr lang="en-US" altLang="en-US" sz="1000" dirty="0"/>
              <a:t>If you’re traveling and need medical advice for common and minor illnesses, you and covered family members can have virtual consultations with licensed medical professionals, 24/7 — via mobile device or phone. The DOCTOR PLEASE! App is available at iTunes or Google Play. Call AXA at *800 454-3679 to receive the code needed for user registration. </a:t>
            </a:r>
          </a:p>
        </p:txBody>
      </p:sp>
      <p:sp>
        <p:nvSpPr>
          <p:cNvPr id="17" name="Text Placeholder 39">
            <a:extLst>
              <a:ext uri="{FF2B5EF4-FFF2-40B4-BE49-F238E27FC236}">
                <a16:creationId xmlns:a16="http://schemas.microsoft.com/office/drawing/2014/main" id="{C2152590-469C-AD2F-3912-DA02A2117AC3}"/>
              </a:ext>
            </a:extLst>
          </p:cNvPr>
          <p:cNvSpPr>
            <a:spLocks noGrp="1" noChangeArrowheads="1"/>
          </p:cNvSpPr>
          <p:nvPr/>
        </p:nvSpPr>
        <p:spPr bwMode="auto">
          <a:xfrm>
            <a:off x="471711" y="1959317"/>
            <a:ext cx="6000807" cy="380772"/>
          </a:xfrm>
          <a:prstGeom prst="rect">
            <a:avLst/>
          </a:prstGeom>
          <a:noFill/>
          <a:ln>
            <a:noFill/>
          </a:ln>
        </p:spPr>
        <p:style>
          <a:lnRef idx="0">
            <a:scrgbClr r="0" g="0" b="0"/>
          </a:lnRef>
          <a:fillRef idx="0">
            <a:scrgbClr r="0" g="0" b="0"/>
          </a:fillRef>
          <a:effectRef idx="0">
            <a:scrgbClr r="0" g="0" b="0"/>
          </a:effectRef>
          <a:fontRef idx="major"/>
        </p:style>
        <p:txBody>
          <a:bodyPr lIns="0" tIns="0" rIns="0" bIns="0"/>
          <a:lstStyle>
            <a:lvl1pPr algn="l" defTabSz="776288" rtl="0" eaLnBrk="0" fontAlgn="base" hangingPunct="0">
              <a:spcBef>
                <a:spcPct val="0"/>
              </a:spcBef>
              <a:spcAft>
                <a:spcPts val="0"/>
              </a:spcAft>
              <a:buFont typeface="Arial" panose="020B0604020202020204" pitchFamily="34" charset="0"/>
              <a:defRPr sz="1200" b="1" kern="1200" spc="0" baseline="0">
                <a:solidFill>
                  <a:schemeClr val="tx1"/>
                </a:solidFill>
                <a:latin typeface="+mj-lt"/>
                <a:ea typeface="+mj-ea"/>
                <a:cs typeface="+mj-cs"/>
              </a:defRPr>
            </a:lvl1pPr>
            <a:lvl2pPr marL="115888"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2pPr>
            <a:lvl3pPr marL="230188"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3pPr>
            <a:lvl4pPr marL="341313"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4pPr>
            <a:lvl5pPr marL="457200"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9pPr>
          </a:lstStyle>
          <a:p>
            <a:pPr eaLnBrk="1" hangingPunct="1">
              <a:spcAft>
                <a:spcPct val="0"/>
              </a:spcAft>
              <a:defRPr/>
            </a:pPr>
            <a:r>
              <a:rPr lang="en-US" altLang="en-US" sz="1600" b="0" dirty="0">
                <a:solidFill>
                  <a:schemeClr val="accent2"/>
                </a:solidFill>
                <a:latin typeface="Georgia" panose="02040502050405020303" pitchFamily="18" charset="0"/>
              </a:rPr>
              <a:t>Medical assistance services when traveling </a:t>
            </a:r>
          </a:p>
        </p:txBody>
      </p:sp>
      <p:sp>
        <p:nvSpPr>
          <p:cNvPr id="18" name="Text Placeholder 1">
            <a:extLst>
              <a:ext uri="{FF2B5EF4-FFF2-40B4-BE49-F238E27FC236}">
                <a16:creationId xmlns:a16="http://schemas.microsoft.com/office/drawing/2014/main" id="{B57300B6-9B12-B77A-0F59-3ED0B5B996E4}"/>
              </a:ext>
            </a:extLst>
          </p:cNvPr>
          <p:cNvSpPr>
            <a:spLocks noGrp="1" noChangeArrowheads="1"/>
          </p:cNvSpPr>
          <p:nvPr/>
        </p:nvSpPr>
        <p:spPr bwMode="auto">
          <a:xfrm>
            <a:off x="471711" y="2263293"/>
            <a:ext cx="6858000" cy="380773"/>
          </a:xfrm>
          <a:prstGeom prst="rect">
            <a:avLst/>
          </a:prstGeom>
          <a:noFill/>
          <a:ln>
            <a:noFill/>
          </a:ln>
        </p:spPr>
        <p:style>
          <a:lnRef idx="0">
            <a:scrgbClr r="0" g="0" b="0"/>
          </a:lnRef>
          <a:fillRef idx="0">
            <a:scrgbClr r="0" g="0" b="0"/>
          </a:fillRef>
          <a:effectRef idx="0">
            <a:scrgbClr r="0" g="0" b="0"/>
          </a:effectRef>
          <a:fontRef idx="major"/>
        </p:style>
        <p:txBody>
          <a:bodyPr lIns="0" tIns="0" rIns="0" bIns="0"/>
          <a:lstStyle>
            <a:lvl1pPr algn="l" defTabSz="776288" rtl="0" eaLnBrk="0" fontAlgn="base" hangingPunct="0">
              <a:spcBef>
                <a:spcPct val="0"/>
              </a:spcBef>
              <a:spcAft>
                <a:spcPts val="0"/>
              </a:spcAft>
              <a:buFont typeface="Arial" panose="020B0604020202020204" pitchFamily="34" charset="0"/>
              <a:defRPr sz="900" b="0" kern="1200" spc="0" baseline="0">
                <a:solidFill>
                  <a:schemeClr val="tx1"/>
                </a:solidFill>
                <a:latin typeface="+mj-lt"/>
                <a:ea typeface="+mj-ea"/>
                <a:cs typeface="+mj-cs"/>
              </a:defRPr>
            </a:lvl1pPr>
            <a:lvl2pPr marL="115888"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2pPr>
            <a:lvl3pPr marL="230188"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3pPr>
            <a:lvl4pPr marL="341313"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4pPr>
            <a:lvl5pPr marL="457200"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9pPr>
          </a:lstStyle>
          <a:p>
            <a:pPr marL="171450" indent="-171450" eaLnBrk="1" hangingPunct="1">
              <a:spcAft>
                <a:spcPct val="0"/>
              </a:spcAft>
              <a:buFont typeface="Arial" panose="020B0604020202020204" pitchFamily="34" charset="0"/>
              <a:buChar char="•"/>
              <a:defRPr/>
            </a:pPr>
            <a:r>
              <a:rPr lang="en-US" altLang="en-US" sz="1000" dirty="0">
                <a:latin typeface="+mn-lt"/>
              </a:rPr>
              <a:t>Medical assistance services when traveling</a:t>
            </a:r>
          </a:p>
          <a:p>
            <a:pPr marL="171450" indent="-171450" eaLnBrk="1" hangingPunct="1">
              <a:spcAft>
                <a:spcPct val="0"/>
              </a:spcAft>
              <a:buFont typeface="Arial" panose="020B0604020202020204" pitchFamily="34" charset="0"/>
              <a:buChar char="•"/>
              <a:defRPr/>
            </a:pPr>
            <a:r>
              <a:rPr lang="en-US" altLang="en-US" sz="1000" dirty="0">
                <a:latin typeface="+mn-lt"/>
              </a:rPr>
              <a:t>Critical care monitoring </a:t>
            </a:r>
          </a:p>
        </p:txBody>
      </p:sp>
      <p:sp>
        <p:nvSpPr>
          <p:cNvPr id="19" name="TextBox 18">
            <a:extLst>
              <a:ext uri="{FF2B5EF4-FFF2-40B4-BE49-F238E27FC236}">
                <a16:creationId xmlns:a16="http://schemas.microsoft.com/office/drawing/2014/main" id="{9F1544BB-AC59-FD63-CF55-2BD723454E7A}"/>
              </a:ext>
            </a:extLst>
          </p:cNvPr>
          <p:cNvSpPr txBox="1"/>
          <p:nvPr/>
        </p:nvSpPr>
        <p:spPr>
          <a:xfrm>
            <a:off x="3911027" y="2266565"/>
            <a:ext cx="3035908" cy="307777"/>
          </a:xfrm>
          <a:prstGeom prst="rect">
            <a:avLst/>
          </a:prstGeom>
          <a:noFill/>
        </p:spPr>
        <p:txBody>
          <a:bodyPr wrap="square" lIns="0" tIns="0" rIns="0" bIns="0" rtlCol="0">
            <a:spAutoFit/>
          </a:bodyPr>
          <a:lstStyle/>
          <a:p>
            <a:pPr marL="171450" indent="-171450" eaLnBrk="1" hangingPunct="1">
              <a:spcAft>
                <a:spcPct val="0"/>
              </a:spcAft>
              <a:buFont typeface="Arial" panose="020B0604020202020204" pitchFamily="34" charset="0"/>
              <a:buChar char="•"/>
              <a:defRPr/>
            </a:pPr>
            <a:r>
              <a:rPr lang="en-US" altLang="en-US" sz="1000" dirty="0">
                <a:latin typeface="+mn-lt"/>
              </a:rPr>
              <a:t>Replacement of prescription medication</a:t>
            </a:r>
          </a:p>
          <a:p>
            <a:pPr marL="171450" indent="-171450" eaLnBrk="1" hangingPunct="1">
              <a:spcAft>
                <a:spcPct val="0"/>
              </a:spcAft>
              <a:buFont typeface="Arial" panose="020B0604020202020204" pitchFamily="34" charset="0"/>
              <a:buChar char="•"/>
              <a:defRPr/>
            </a:pPr>
            <a:r>
              <a:rPr lang="en-US" altLang="en-US" sz="1000" dirty="0">
                <a:latin typeface="+mn-lt"/>
              </a:rPr>
              <a:t>Replacement of medical devices</a:t>
            </a:r>
          </a:p>
        </p:txBody>
      </p:sp>
      <p:sp>
        <p:nvSpPr>
          <p:cNvPr id="23" name="TextBox 22">
            <a:extLst>
              <a:ext uri="{FF2B5EF4-FFF2-40B4-BE49-F238E27FC236}">
                <a16:creationId xmlns:a16="http://schemas.microsoft.com/office/drawing/2014/main" id="{AD059E44-9B39-290A-0EDB-81C3189AC1CD}"/>
              </a:ext>
            </a:extLst>
          </p:cNvPr>
          <p:cNvSpPr txBox="1"/>
          <p:nvPr/>
        </p:nvSpPr>
        <p:spPr>
          <a:xfrm>
            <a:off x="4248940" y="5253153"/>
            <a:ext cx="2884206" cy="371897"/>
          </a:xfrm>
          <a:prstGeom prst="rect">
            <a:avLst/>
          </a:prstGeom>
          <a:noFill/>
        </p:spPr>
        <p:txBody>
          <a:bodyPr wrap="square" lIns="0" tIns="0" rIns="0" bIns="0" rtlCol="0">
            <a:spAutoFit/>
          </a:bodyPr>
          <a:lstStyle/>
          <a:p>
            <a:pPr marL="171450" indent="-171450" eaLnBrk="1" hangingPunct="1">
              <a:spcBef>
                <a:spcPts val="500"/>
              </a:spcBef>
              <a:buFont typeface="Arial" panose="020B0604020202020204" pitchFamily="34" charset="0"/>
              <a:buChar char="•"/>
              <a:defRPr/>
            </a:pPr>
            <a:r>
              <a:rPr lang="en-US" altLang="en-US" sz="1000" dirty="0"/>
              <a:t>Emergency cash/bail assistance</a:t>
            </a:r>
          </a:p>
          <a:p>
            <a:pPr marL="171450" indent="-171450" eaLnBrk="1" hangingPunct="1">
              <a:spcBef>
                <a:spcPts val="500"/>
              </a:spcBef>
              <a:buFont typeface="Arial" panose="020B0604020202020204" pitchFamily="34" charset="0"/>
              <a:buChar char="•"/>
              <a:defRPr/>
            </a:pPr>
            <a:r>
              <a:rPr lang="en-US" altLang="en-US" sz="1000" dirty="0"/>
              <a:t>Identity theft solutions</a:t>
            </a:r>
          </a:p>
        </p:txBody>
      </p:sp>
      <p:sp>
        <p:nvSpPr>
          <p:cNvPr id="24" name="TextBox 23">
            <a:extLst>
              <a:ext uri="{FF2B5EF4-FFF2-40B4-BE49-F238E27FC236}">
                <a16:creationId xmlns:a16="http://schemas.microsoft.com/office/drawing/2014/main" id="{488685B7-231C-7205-EE6D-BE3544ED5AAB}"/>
              </a:ext>
            </a:extLst>
          </p:cNvPr>
          <p:cNvSpPr txBox="1"/>
          <p:nvPr/>
        </p:nvSpPr>
        <p:spPr>
          <a:xfrm>
            <a:off x="478126" y="5253153"/>
            <a:ext cx="3664335" cy="371897"/>
          </a:xfrm>
          <a:prstGeom prst="rect">
            <a:avLst/>
          </a:prstGeom>
          <a:noFill/>
        </p:spPr>
        <p:txBody>
          <a:bodyPr wrap="square" lIns="0" tIns="0" rIns="0" bIns="0" rtlCol="0">
            <a:spAutoFit/>
          </a:bodyPr>
          <a:lstStyle/>
          <a:p>
            <a:pPr marL="171450" indent="-171450" eaLnBrk="1" hangingPunct="1">
              <a:spcBef>
                <a:spcPts val="500"/>
              </a:spcBef>
              <a:buFont typeface="Arial" panose="020B0604020202020204" pitchFamily="34" charset="0"/>
              <a:buChar char="•"/>
              <a:defRPr/>
            </a:pPr>
            <a:r>
              <a:rPr lang="en-US" altLang="en-US" sz="1000" dirty="0"/>
              <a:t>Local professional referrals</a:t>
            </a:r>
          </a:p>
          <a:p>
            <a:pPr marL="171450" indent="-171450" eaLnBrk="1" hangingPunct="1">
              <a:spcBef>
                <a:spcPts val="500"/>
              </a:spcBef>
              <a:buFont typeface="Arial" panose="020B0604020202020204" pitchFamily="34" charset="0"/>
              <a:buChar char="•"/>
              <a:defRPr/>
            </a:pPr>
            <a:r>
              <a:rPr lang="en-US" altLang="en-US" sz="1000" dirty="0"/>
              <a:t>Help with locating lost documents or luggage</a:t>
            </a:r>
          </a:p>
        </p:txBody>
      </p:sp>
      <p:pic>
        <p:nvPicPr>
          <p:cNvPr id="27" name="Picture 26">
            <a:extLst>
              <a:ext uri="{FF2B5EF4-FFF2-40B4-BE49-F238E27FC236}">
                <a16:creationId xmlns:a16="http://schemas.microsoft.com/office/drawing/2014/main" id="{5E55AD3F-45B3-9DDC-8DD7-CD8EE3451636}"/>
              </a:ext>
            </a:extLst>
          </p:cNvPr>
          <p:cNvPicPr>
            <a:picLocks noChangeAspect="1"/>
          </p:cNvPicPr>
          <p:nvPr/>
        </p:nvPicPr>
        <p:blipFill rotWithShape="1">
          <a:blip r:embed="rId3"/>
          <a:srcRect l="1" t="37609" r="53078" b="40707"/>
          <a:stretch/>
        </p:blipFill>
        <p:spPr>
          <a:xfrm>
            <a:off x="1772311" y="9488945"/>
            <a:ext cx="1280160" cy="457200"/>
          </a:xfrm>
          <a:prstGeom prst="rect">
            <a:avLst/>
          </a:prstGeom>
        </p:spPr>
      </p:pic>
    </p:spTree>
    <p:custDataLst>
      <p:tags r:id="rId1"/>
    </p:custDataLst>
    <p:extLst>
      <p:ext uri="{BB962C8B-B14F-4D97-AF65-F5344CB8AC3E}">
        <p14:creationId xmlns:p14="http://schemas.microsoft.com/office/powerpoint/2010/main" val="27960364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SLIDE_COUNT" val="2"/>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Product Overview Slipsheet">
  <a:themeElements>
    <a:clrScheme name="Custom 31">
      <a:dk1>
        <a:srgbClr val="000000"/>
      </a:dk1>
      <a:lt1>
        <a:srgbClr val="FFFFFF"/>
      </a:lt1>
      <a:dk2>
        <a:srgbClr val="00A3AD"/>
      </a:dk2>
      <a:lt2>
        <a:srgbClr val="75787B"/>
      </a:lt2>
      <a:accent1>
        <a:srgbClr val="0061A0"/>
      </a:accent1>
      <a:accent2>
        <a:srgbClr val="0090DA"/>
      </a:accent2>
      <a:accent3>
        <a:srgbClr val="A3CE4E"/>
      </a:accent3>
      <a:accent4>
        <a:srgbClr val="FFC600"/>
      </a:accent4>
      <a:accent5>
        <a:srgbClr val="6024A9"/>
      </a:accent5>
      <a:accent6>
        <a:srgbClr val="DB0A5B"/>
      </a:accent6>
      <a:hlink>
        <a:srgbClr val="0090DA"/>
      </a:hlink>
      <a:folHlink>
        <a:srgbClr val="0090D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1FD400B042C484AAE59CED6CA0D2828" ma:contentTypeVersion="15" ma:contentTypeDescription="Create a new document." ma:contentTypeScope="" ma:versionID="5ba80ffe2721c21a944e73ebf6027c42">
  <xsd:schema xmlns:xsd="http://www.w3.org/2001/XMLSchema" xmlns:xs="http://www.w3.org/2001/XMLSchema" xmlns:p="http://schemas.microsoft.com/office/2006/metadata/properties" xmlns:ns2="52b899bb-61be-46f6-b3da-4738aecc4a2c" xmlns:ns3="d16cd803-aa81-4d8e-9784-62a0925efa55" xmlns:ns4="d2a93d74-f6e3-48a0-863c-b69df431d8ab" targetNamespace="http://schemas.microsoft.com/office/2006/metadata/properties" ma:root="true" ma:fieldsID="4c152b8538ce2c035bd33fe4a0d789f9" ns2:_="" ns3:_="" ns4:_="">
    <xsd:import namespace="52b899bb-61be-46f6-b3da-4738aecc4a2c"/>
    <xsd:import namespace="d16cd803-aa81-4d8e-9784-62a0925efa55"/>
    <xsd:import namespace="d2a93d74-f6e3-48a0-863c-b69df431d8a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b899bb-61be-46f6-b3da-4738aecc4a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f2fb0f5-e63c-4e8e-9ea5-5963d22110f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16cd803-aa81-4d8e-9784-62a0925efa5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2a93d74-f6e3-48a0-863c-b69df431d8ab"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f1399ba6-d309-4e85-863b-b7c54a2daf65}" ma:internalName="TaxCatchAll" ma:showField="CatchAllData" ma:web="d16cd803-aa81-4d8e-9784-62a0925efa5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d2a93d74-f6e3-48a0-863c-b69df431d8ab" xsi:nil="true"/>
    <lcf76f155ced4ddcb4097134ff3c332f xmlns="52b899bb-61be-46f6-b3da-4738aecc4a2c">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BFE0933-0125-431D-9496-9772512087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b899bb-61be-46f6-b3da-4738aecc4a2c"/>
    <ds:schemaRef ds:uri="d16cd803-aa81-4d8e-9784-62a0925efa55"/>
    <ds:schemaRef ds:uri="d2a93d74-f6e3-48a0-863c-b69df431d8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E990AE5-BF9C-4CCB-B45D-65DDF7B64CA3}">
  <ds:schemaRefs>
    <ds:schemaRef ds:uri="23dd889f-a4ff-49a8-9722-df1176044cfa"/>
    <ds:schemaRef ds:uri="d18c1617-1ac8-4b22-9cef-b2ac240d88cb"/>
    <ds:schemaRef ds:uri="e7f96ce4-eb7c-49a0-b67b-a2651f3a09f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d2a93d74-f6e3-48a0-863c-b69df431d8ab"/>
    <ds:schemaRef ds:uri="52b899bb-61be-46f6-b3da-4738aecc4a2c"/>
  </ds:schemaRefs>
</ds:datastoreItem>
</file>

<file path=customXml/itemProps3.xml><?xml version="1.0" encoding="utf-8"?>
<ds:datastoreItem xmlns:ds="http://schemas.openxmlformats.org/officeDocument/2006/customXml" ds:itemID="{BA8A99D2-2FC2-4DC8-A38B-A0A457CF12E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1295</TotalTime>
  <Words>1337</Words>
  <Application>Microsoft Office PowerPoint</Application>
  <PresentationFormat>Custom</PresentationFormat>
  <Paragraphs>63</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Georgia</vt:lpstr>
      <vt:lpstr>Product Overview Slipsheet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Lynn Butler Bradford</dc:creator>
  <cp:lastModifiedBy>Finn, Beth</cp:lastModifiedBy>
  <cp:revision>158</cp:revision>
  <dcterms:created xsi:type="dcterms:W3CDTF">2021-03-15T20:34:38Z</dcterms:created>
  <dcterms:modified xsi:type="dcterms:W3CDTF">2023-10-12T18:59:18Z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B2562677-76A6-4BB6-AA93-B7AAE1DB77A4</vt:lpwstr>
  </property>
  <property fmtid="{D5CDD505-2E9C-101B-9397-08002B2CF9AE}" pid="3" name="ArticulatePath">
    <vt:lpwstr>Presentation1</vt:lpwstr>
  </property>
  <property fmtid="{D5CDD505-2E9C-101B-9397-08002B2CF9AE}" pid="4" name="ContentTypeId">
    <vt:lpwstr>0x010100E1FD400B042C484AAE59CED6CA0D2828</vt:lpwstr>
  </property>
  <property fmtid="{D5CDD505-2E9C-101B-9397-08002B2CF9AE}" pid="5" name="pc3a60732cff4bd6a1032848edf6a57b">
    <vt:lpwstr/>
  </property>
  <property fmtid="{D5CDD505-2E9C-101B-9397-08002B2CF9AE}" pid="6" name="TaxKeywordTaxHTField">
    <vt:lpwstr/>
  </property>
  <property fmtid="{D5CDD505-2E9C-101B-9397-08002B2CF9AE}" pid="7" name="aa413b61045448e6bc230aa29a84eb0b">
    <vt:lpwstr/>
  </property>
  <property fmtid="{D5CDD505-2E9C-101B-9397-08002B2CF9AE}" pid="8" name="hae69c9a3b974f6ea09ed5059cd93782">
    <vt:lpwstr/>
  </property>
  <property fmtid="{D5CDD505-2E9C-101B-9397-08002B2CF9AE}" pid="9" name="o2a67a7f239d463099c84f831d9f71a7">
    <vt:lpwstr/>
  </property>
  <property fmtid="{D5CDD505-2E9C-101B-9397-08002B2CF9AE}" pid="10" name="TaxCatchAll">
    <vt:lpwstr/>
  </property>
</Properties>
</file>